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sldIdLst>
    <p:sldId id="256" r:id="rId5"/>
    <p:sldId id="396" r:id="rId6"/>
    <p:sldId id="268" r:id="rId7"/>
    <p:sldId id="398" r:id="rId8"/>
    <p:sldId id="399" r:id="rId9"/>
    <p:sldId id="1764" r:id="rId10"/>
    <p:sldId id="400" r:id="rId11"/>
    <p:sldId id="401" r:id="rId12"/>
    <p:sldId id="402" r:id="rId13"/>
    <p:sldId id="403" r:id="rId14"/>
    <p:sldId id="406" r:id="rId15"/>
    <p:sldId id="1715" r:id="rId16"/>
    <p:sldId id="1719" r:id="rId17"/>
    <p:sldId id="1720" r:id="rId18"/>
    <p:sldId id="1722" r:id="rId19"/>
    <p:sldId id="1729" r:id="rId20"/>
    <p:sldId id="1730" r:id="rId21"/>
    <p:sldId id="1733" r:id="rId22"/>
    <p:sldId id="1732" r:id="rId23"/>
    <p:sldId id="1731" r:id="rId24"/>
    <p:sldId id="1723" r:id="rId25"/>
    <p:sldId id="1761" r:id="rId26"/>
    <p:sldId id="1721" r:id="rId27"/>
    <p:sldId id="272" r:id="rId28"/>
    <p:sldId id="1725" r:id="rId29"/>
    <p:sldId id="1726" r:id="rId30"/>
    <p:sldId id="1734" r:id="rId31"/>
    <p:sldId id="1728" r:id="rId32"/>
    <p:sldId id="1735" r:id="rId33"/>
    <p:sldId id="296" r:id="rId34"/>
    <p:sldId id="1739" r:id="rId35"/>
    <p:sldId id="1744" r:id="rId36"/>
    <p:sldId id="1741" r:id="rId37"/>
    <p:sldId id="1742" r:id="rId38"/>
    <p:sldId id="1743" r:id="rId39"/>
    <p:sldId id="1745" r:id="rId40"/>
    <p:sldId id="1746" r:id="rId41"/>
    <p:sldId id="1747" r:id="rId42"/>
    <p:sldId id="1748" r:id="rId43"/>
    <p:sldId id="1749" r:id="rId44"/>
    <p:sldId id="1750" r:id="rId45"/>
    <p:sldId id="1751" r:id="rId46"/>
    <p:sldId id="1752" r:id="rId47"/>
    <p:sldId id="1753" r:id="rId48"/>
    <p:sldId id="1737" r:id="rId49"/>
    <p:sldId id="1755" r:id="rId50"/>
    <p:sldId id="1759" r:id="rId51"/>
    <p:sldId id="1758" r:id="rId52"/>
    <p:sldId id="1760" r:id="rId53"/>
    <p:sldId id="408" r:id="rId54"/>
    <p:sldId id="1762" r:id="rId55"/>
    <p:sldId id="1763" r:id="rId56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68"/>
    <p:restoredTop sz="96327"/>
  </p:normalViewPr>
  <p:slideViewPr>
    <p:cSldViewPr snapToGrid="0">
      <p:cViewPr varScale="1">
        <p:scale>
          <a:sx n="146" d="100"/>
          <a:sy n="146" d="100"/>
        </p:scale>
        <p:origin x="176" y="5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8.11.2024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33811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wa - Praw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985899" y="1806180"/>
            <a:ext cx="3240088" cy="912019"/>
          </a:xfrm>
        </p:spPr>
        <p:txBody>
          <a:bodyPr anchor="ctr"/>
          <a:lstStyle>
            <a:lvl1pPr marL="0" indent="0" algn="r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/>
          </p:nvPr>
        </p:nvSpPr>
        <p:spPr>
          <a:xfrm>
            <a:off x="4422180" y="1806180"/>
            <a:ext cx="3240088" cy="912019"/>
          </a:xfrm>
        </p:spPr>
        <p:txBody>
          <a:bodyPr anchor="ctr"/>
          <a:lstStyle>
            <a:lvl1pPr marL="0" indent="0" algn="l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867135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8.11.2024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8990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8.11.2024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94978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8.11.2024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40554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2865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31801" y="138950"/>
            <a:ext cx="8280400" cy="5238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 b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Roboto Black"/>
                <a:cs typeface="Roboto Black"/>
              </a:defRPr>
            </a:lvl2pPr>
            <a:lvl3pPr>
              <a:defRPr>
                <a:latin typeface="Roboto Black"/>
                <a:cs typeface="Roboto Black"/>
              </a:defRPr>
            </a:lvl3pPr>
            <a:lvl4pPr>
              <a:defRPr>
                <a:latin typeface="Roboto Black"/>
                <a:cs typeface="Roboto Black"/>
              </a:defRPr>
            </a:lvl4pPr>
            <a:lvl5pPr>
              <a:defRPr>
                <a:latin typeface="Roboto Black"/>
                <a:cs typeface="Roboto Black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540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A1F307D5-111E-EB7E-C2C6-F8D4863D0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1965447"/>
            <a:ext cx="2403231" cy="1212605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00698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8.11.2024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91306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8.11.2024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2543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8.11.2024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66411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8.11.2024</a:t>
            </a:fld>
            <a:endParaRPr lang="pl-PL">
              <a:uFillTx/>
            </a:endParaRPr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1649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8.11.2024</a:t>
            </a:fld>
            <a:endParaRPr lang="pl-PL">
              <a:uFillTx/>
            </a:endParaRP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2463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8.11.2024</a:t>
            </a:fld>
            <a:endParaRPr lang="pl-PL">
              <a:uFillTx/>
            </a:endParaRPr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6289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8.11.2024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54608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91FA8B05-0052-1A4C-B7E6-43F0EFB84FAB}" type="datetimeFigureOut">
              <a:rPr lang="pl-PL" smtClean="0">
                <a:uFillTx/>
              </a:rPr>
              <a:t>8.11.2024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5958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9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txStyles>
    <p:titleStyle>
      <a:lvl1pPr algn="ctr" defTabSz="685800" rtl="0" eaLnBrk="1" latinLnBrk="0" hangingPunct="1">
        <a:spcBef>
          <a:spcPct val="0"/>
        </a:spcBef>
        <a:buNone/>
        <a:defRPr sz="33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allery.dataiku.com/projects/SOL_OMNI_PHARMA/flow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console.cloud.google.com/marketplace/product/iowa-department-of-commerce/iowa-liquor-sales" TargetMode="Externa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9FD9C9-0860-B025-037D-432802A3F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ML Model Lifecycle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B326FD10-8DC2-681A-BAC0-72A63A51F9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6626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7" name="Group 2056"/>
          <p:cNvGrpSpPr/>
          <p:nvPr/>
        </p:nvGrpSpPr>
        <p:grpSpPr>
          <a:xfrm rot="5400000">
            <a:off x="4537853" y="1299219"/>
            <a:ext cx="2613356" cy="2545062"/>
            <a:chOff x="4351481" y="1434923"/>
            <a:chExt cx="3484475" cy="3393416"/>
          </a:xfrm>
        </p:grpSpPr>
        <p:sp>
          <p:nvSpPr>
            <p:cNvPr id="44" name="Block Arc 43"/>
            <p:cNvSpPr/>
            <p:nvPr/>
          </p:nvSpPr>
          <p:spPr>
            <a:xfrm rot="5610717">
              <a:off x="4351483" y="1501144"/>
              <a:ext cx="3327194" cy="3327196"/>
            </a:xfrm>
            <a:prstGeom prst="blockArc">
              <a:avLst>
                <a:gd name="adj1" fmla="val 7115127"/>
                <a:gd name="adj2" fmla="val 15728497"/>
                <a:gd name="adj3" fmla="val 2237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45" name="Block Arc 44"/>
            <p:cNvSpPr/>
            <p:nvPr/>
          </p:nvSpPr>
          <p:spPr>
            <a:xfrm rot="18942508">
              <a:off x="4354723" y="1465829"/>
              <a:ext cx="3327197" cy="3327193"/>
            </a:xfrm>
            <a:prstGeom prst="blockArc">
              <a:avLst>
                <a:gd name="adj1" fmla="val 7105488"/>
                <a:gd name="adj2" fmla="val 16566128"/>
                <a:gd name="adj3" fmla="val 2305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46" name="Block Arc 45"/>
            <p:cNvSpPr/>
            <p:nvPr/>
          </p:nvSpPr>
          <p:spPr>
            <a:xfrm rot="11010717">
              <a:off x="4351481" y="1464938"/>
              <a:ext cx="3327196" cy="3327194"/>
            </a:xfrm>
            <a:prstGeom prst="blockArc">
              <a:avLst>
                <a:gd name="adj1" fmla="val 10545816"/>
                <a:gd name="adj2" fmla="val 17712953"/>
                <a:gd name="adj3" fmla="val 2299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47" name="Isosceles Triangle 46"/>
            <p:cNvSpPr/>
            <p:nvPr/>
          </p:nvSpPr>
          <p:spPr>
            <a:xfrm rot="10800000">
              <a:off x="6770356" y="3039635"/>
              <a:ext cx="1065600" cy="6984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Isosceles Triangle 47"/>
            <p:cNvSpPr/>
            <p:nvPr/>
          </p:nvSpPr>
          <p:spPr>
            <a:xfrm rot="17752215">
              <a:off x="4596572" y="3766413"/>
              <a:ext cx="1066028" cy="69660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Isosceles Triangle 48"/>
            <p:cNvSpPr/>
            <p:nvPr/>
          </p:nvSpPr>
          <p:spPr>
            <a:xfrm rot="3093374">
              <a:off x="4879548" y="1618523"/>
              <a:ext cx="1065600" cy="6984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TextBox 49"/>
            <p:cNvSpPr txBox="1"/>
            <p:nvPr/>
          </p:nvSpPr>
          <p:spPr>
            <a:xfrm rot="16200000">
              <a:off x="7023324" y="2992391"/>
              <a:ext cx="60956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+mj-lt"/>
                </a:rPr>
                <a:t>02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 rot="12565585">
              <a:off x="4888238" y="3903823"/>
              <a:ext cx="60956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+mj-lt"/>
                </a:rPr>
                <a:t>03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 rot="19463698">
              <a:off x="5017216" y="1769428"/>
              <a:ext cx="60187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 rot="2810109">
              <a:off x="6481961" y="2062368"/>
              <a:ext cx="830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Deploy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 rot="9023406">
              <a:off x="6078674" y="4089926"/>
              <a:ext cx="91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Monitor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 rot="16200000">
              <a:off x="4185914" y="2899202"/>
              <a:ext cx="940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Develop</a:t>
              </a:r>
            </a:p>
          </p:txBody>
        </p:sp>
      </p:grp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Each stage may be easy. </a:t>
            </a:r>
            <a:br>
              <a:rPr lang="pl-PL"/>
            </a:br>
            <a:r>
              <a:rPr lang="pl-PL"/>
              <a:t>Or complex…</a:t>
            </a:r>
          </a:p>
        </p:txBody>
      </p:sp>
    </p:spTree>
    <p:extLst>
      <p:ext uri="{BB962C8B-B14F-4D97-AF65-F5344CB8AC3E}">
        <p14:creationId xmlns:p14="http://schemas.microsoft.com/office/powerpoint/2010/main" val="4294193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Easy</a:t>
            </a: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030DE8CF-E5CB-AC69-1A5F-A93ADED70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931" y="0"/>
            <a:ext cx="45104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56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F6FB1EBB-8F4E-A1CE-35C6-D7CFB2700AB2}"/>
              </a:ext>
            </a:extLst>
          </p:cNvPr>
          <p:cNvSpPr/>
          <p:nvPr/>
        </p:nvSpPr>
        <p:spPr>
          <a:xfrm>
            <a:off x="118532" y="1843091"/>
            <a:ext cx="1236739" cy="2224768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4708C597-3785-046E-2B3E-121F62C60EFF}"/>
              </a:ext>
            </a:extLst>
          </p:cNvPr>
          <p:cNvSpPr/>
          <p:nvPr/>
        </p:nvSpPr>
        <p:spPr>
          <a:xfrm>
            <a:off x="1450829" y="1843091"/>
            <a:ext cx="5915171" cy="2224768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200">
              <a:latin typeface="Franklin Gothic Book" panose="020B0503020102020204" pitchFamily="34" charset="0"/>
            </a:endParaRP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C1A7FA72-D8A4-9E48-D5E1-EECE70EB9CB9}"/>
              </a:ext>
            </a:extLst>
          </p:cNvPr>
          <p:cNvSpPr/>
          <p:nvPr/>
        </p:nvSpPr>
        <p:spPr>
          <a:xfrm>
            <a:off x="7461554" y="1843090"/>
            <a:ext cx="1563914" cy="2224768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200">
              <a:latin typeface="Franklin Gothic Book" panose="020B0503020102020204" pitchFamily="34" charset="0"/>
            </a:endParaRP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BFFC6624-C17E-CDA7-BFF5-87E6D25E0731}"/>
              </a:ext>
            </a:extLst>
          </p:cNvPr>
          <p:cNvSpPr/>
          <p:nvPr/>
        </p:nvSpPr>
        <p:spPr>
          <a:xfrm>
            <a:off x="214090" y="3076954"/>
            <a:ext cx="1032329" cy="744463"/>
          </a:xfrm>
          <a:prstGeom prst="rect">
            <a:avLst/>
          </a:prstGeom>
          <a:solidFill>
            <a:schemeClr val="accent1">
              <a:lumMod val="40000"/>
              <a:lumOff val="6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  <a:latin typeface="Franklin Gothic Book" panose="020B0503020102020204" pitchFamily="34" charset="0"/>
              </a:rPr>
              <a:t>Data extraction and analysis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8FC5AC4F-B5E5-E92B-083D-E4C1D26DADE7}"/>
              </a:ext>
            </a:extLst>
          </p:cNvPr>
          <p:cNvSpPr/>
          <p:nvPr/>
        </p:nvSpPr>
        <p:spPr>
          <a:xfrm>
            <a:off x="1590223" y="3076954"/>
            <a:ext cx="1296000" cy="744463"/>
          </a:xfrm>
          <a:prstGeom prst="rect">
            <a:avLst/>
          </a:prstGeom>
          <a:solidFill>
            <a:schemeClr val="accent2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Data preparation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9A0218DC-624A-1251-D9EA-2E7F4AED5841}"/>
              </a:ext>
            </a:extLst>
          </p:cNvPr>
          <p:cNvSpPr/>
          <p:nvPr/>
        </p:nvSpPr>
        <p:spPr>
          <a:xfrm>
            <a:off x="3710604" y="3076954"/>
            <a:ext cx="1296000" cy="744463"/>
          </a:xfrm>
          <a:prstGeom prst="rect">
            <a:avLst/>
          </a:prstGeom>
          <a:solidFill>
            <a:schemeClr val="accent2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Model training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DB5DC1AD-FA1C-D9A8-5119-0C9BEEC67F99}"/>
              </a:ext>
            </a:extLst>
          </p:cNvPr>
          <p:cNvSpPr/>
          <p:nvPr/>
        </p:nvSpPr>
        <p:spPr>
          <a:xfrm>
            <a:off x="5830985" y="3097892"/>
            <a:ext cx="1296000" cy="744463"/>
          </a:xfrm>
          <a:prstGeom prst="rect">
            <a:avLst/>
          </a:prstGeom>
          <a:solidFill>
            <a:schemeClr val="accent2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Model evaluation and validation</a:t>
            </a:r>
          </a:p>
        </p:txBody>
      </p:sp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50D33394-B0FE-ADED-AC23-AA43EE1E8401}"/>
              </a:ext>
            </a:extLst>
          </p:cNvPr>
          <p:cNvCxnSpPr>
            <a:cxnSpLocks/>
            <a:stCxn id="26" idx="2"/>
            <a:endCxn id="9" idx="0"/>
          </p:cNvCxnSpPr>
          <p:nvPr/>
        </p:nvCxnSpPr>
        <p:spPr>
          <a:xfrm>
            <a:off x="730255" y="2658594"/>
            <a:ext cx="0" cy="41836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Łącznik prosty ze strzałką 24">
            <a:extLst>
              <a:ext uri="{FF2B5EF4-FFF2-40B4-BE49-F238E27FC236}">
                <a16:creationId xmlns:a16="http://schemas.microsoft.com/office/drawing/2014/main" id="{50260218-9319-4641-2A99-96F4F3A40F7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249743" y="3449185"/>
            <a:ext cx="340480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Łącznik prosty ze strzałką 27">
            <a:extLst>
              <a:ext uri="{FF2B5EF4-FFF2-40B4-BE49-F238E27FC236}">
                <a16:creationId xmlns:a16="http://schemas.microsoft.com/office/drawing/2014/main" id="{564E564F-01F6-CF97-2BE2-D7F56159123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886223" y="3449186"/>
            <a:ext cx="82438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Łącznik prosty ze strzałką 30">
            <a:extLst>
              <a:ext uri="{FF2B5EF4-FFF2-40B4-BE49-F238E27FC236}">
                <a16:creationId xmlns:a16="http://schemas.microsoft.com/office/drawing/2014/main" id="{BC68A571-0561-B950-E52D-8E753CCA0D70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006604" y="3470124"/>
            <a:ext cx="82438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Łącznik prosty ze strzałką 39">
            <a:extLst>
              <a:ext uri="{FF2B5EF4-FFF2-40B4-BE49-F238E27FC236}">
                <a16:creationId xmlns:a16="http://schemas.microsoft.com/office/drawing/2014/main" id="{DFC4AAAA-B703-9D4A-645E-5AF4AF4B8C54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126985" y="3470123"/>
            <a:ext cx="589704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okument 23">
            <a:extLst>
              <a:ext uri="{FF2B5EF4-FFF2-40B4-BE49-F238E27FC236}">
                <a16:creationId xmlns:a16="http://schemas.microsoft.com/office/drawing/2014/main" id="{18219404-906F-65D8-7EE5-F73DB04EF902}"/>
              </a:ext>
            </a:extLst>
          </p:cNvPr>
          <p:cNvSpPr/>
          <p:nvPr/>
        </p:nvSpPr>
        <p:spPr>
          <a:xfrm>
            <a:off x="7716689" y="3097892"/>
            <a:ext cx="968829" cy="785813"/>
          </a:xfrm>
          <a:prstGeom prst="flowChartDocument">
            <a:avLst/>
          </a:prstGeom>
          <a:solidFill>
            <a:schemeClr val="accent4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>
                <a:solidFill>
                  <a:schemeClr val="tx1"/>
                </a:solidFill>
                <a:latin typeface="Franklin Gothic Book" panose="020B0503020102020204" pitchFamily="34" charset="0"/>
              </a:rPr>
              <a:t>Trained model</a:t>
            </a:r>
          </a:p>
        </p:txBody>
      </p:sp>
      <p:sp>
        <p:nvSpPr>
          <p:cNvPr id="26" name="Dokument 25">
            <a:extLst>
              <a:ext uri="{FF2B5EF4-FFF2-40B4-BE49-F238E27FC236}">
                <a16:creationId xmlns:a16="http://schemas.microsoft.com/office/drawing/2014/main" id="{A502618A-65AC-1B5C-503A-DF5F95A5C9C5}"/>
              </a:ext>
            </a:extLst>
          </p:cNvPr>
          <p:cNvSpPr/>
          <p:nvPr/>
        </p:nvSpPr>
        <p:spPr>
          <a:xfrm>
            <a:off x="214090" y="1924732"/>
            <a:ext cx="1032329" cy="785813"/>
          </a:xfrm>
          <a:prstGeom prst="flowChartDocument">
            <a:avLst/>
          </a:prstGeom>
          <a:solidFill>
            <a:schemeClr val="accent1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Raw data</a:t>
            </a:r>
          </a:p>
        </p:txBody>
      </p:sp>
      <p:sp>
        <p:nvSpPr>
          <p:cNvPr id="30" name="Symbol zastępczy zawartości 1">
            <a:extLst>
              <a:ext uri="{FF2B5EF4-FFF2-40B4-BE49-F238E27FC236}">
                <a16:creationId xmlns:a16="http://schemas.microsoft.com/office/drawing/2014/main" id="{0B599869-88CC-C559-C1B3-DC48F454F079}"/>
              </a:ext>
            </a:extLst>
          </p:cNvPr>
          <p:cNvSpPr txBox="1">
            <a:spLocks/>
          </p:cNvSpPr>
          <p:nvPr/>
        </p:nvSpPr>
        <p:spPr>
          <a:xfrm>
            <a:off x="2787042" y="469338"/>
            <a:ext cx="4439123" cy="606303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200"/>
              <a:t>A bit more complex…</a:t>
            </a:r>
          </a:p>
        </p:txBody>
      </p:sp>
    </p:spTree>
    <p:extLst>
      <p:ext uri="{BB962C8B-B14F-4D97-AF65-F5344CB8AC3E}">
        <p14:creationId xmlns:p14="http://schemas.microsoft.com/office/powerpoint/2010/main" val="3387388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rostokąt 34">
            <a:extLst>
              <a:ext uri="{FF2B5EF4-FFF2-40B4-BE49-F238E27FC236}">
                <a16:creationId xmlns:a16="http://schemas.microsoft.com/office/drawing/2014/main" id="{695548FC-7BDC-ABA2-27DE-434B90737F2A}"/>
              </a:ext>
            </a:extLst>
          </p:cNvPr>
          <p:cNvSpPr/>
          <p:nvPr/>
        </p:nvSpPr>
        <p:spPr>
          <a:xfrm>
            <a:off x="2953053" y="544286"/>
            <a:ext cx="4374847" cy="3080657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200">
              <a:latin typeface="Franklin Gothic Book" panose="020B0503020102020204" pitchFamily="34" charset="0"/>
            </a:endParaRP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F6FB1EBB-8F4E-A1CE-35C6-D7CFB2700AB2}"/>
              </a:ext>
            </a:extLst>
          </p:cNvPr>
          <p:cNvSpPr/>
          <p:nvPr/>
        </p:nvSpPr>
        <p:spPr>
          <a:xfrm>
            <a:off x="118532" y="544286"/>
            <a:ext cx="2722639" cy="3080657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C1A7FA72-D8A4-9E48-D5E1-EECE70EB9CB9}"/>
              </a:ext>
            </a:extLst>
          </p:cNvPr>
          <p:cNvSpPr/>
          <p:nvPr/>
        </p:nvSpPr>
        <p:spPr>
          <a:xfrm>
            <a:off x="7461554" y="544285"/>
            <a:ext cx="1563914" cy="4146248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200">
              <a:latin typeface="Franklin Gothic Book" panose="020B0503020102020204" pitchFamily="34" charset="0"/>
            </a:endParaRP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00B5A6B0-5866-6637-3886-90A447704A7C}"/>
              </a:ext>
            </a:extLst>
          </p:cNvPr>
          <p:cNvSpPr/>
          <p:nvPr/>
        </p:nvSpPr>
        <p:spPr>
          <a:xfrm>
            <a:off x="217414" y="1550610"/>
            <a:ext cx="1032329" cy="744463"/>
          </a:xfrm>
          <a:prstGeom prst="rect">
            <a:avLst/>
          </a:prstGeom>
          <a:solidFill>
            <a:schemeClr val="accent1">
              <a:lumMod val="40000"/>
              <a:lumOff val="6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  <a:latin typeface="Franklin Gothic Book" panose="020B0503020102020204" pitchFamily="34" charset="0"/>
              </a:rPr>
              <a:t>Data extraction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BFFC6624-C17E-CDA7-BFF5-87E6D25E0731}"/>
              </a:ext>
            </a:extLst>
          </p:cNvPr>
          <p:cNvSpPr/>
          <p:nvPr/>
        </p:nvSpPr>
        <p:spPr>
          <a:xfrm>
            <a:off x="214090" y="2634038"/>
            <a:ext cx="1032329" cy="744463"/>
          </a:xfrm>
          <a:prstGeom prst="rect">
            <a:avLst/>
          </a:prstGeom>
          <a:solidFill>
            <a:schemeClr val="accent1">
              <a:lumMod val="40000"/>
              <a:lumOff val="6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  <a:latin typeface="Franklin Gothic Book" panose="020B0503020102020204" pitchFamily="34" charset="0"/>
              </a:rPr>
              <a:t>Data analysis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8FC5AC4F-B5E5-E92B-083D-E4C1D26DADE7}"/>
              </a:ext>
            </a:extLst>
          </p:cNvPr>
          <p:cNvSpPr/>
          <p:nvPr/>
        </p:nvSpPr>
        <p:spPr>
          <a:xfrm>
            <a:off x="1590224" y="2634038"/>
            <a:ext cx="1032329" cy="744463"/>
          </a:xfrm>
          <a:prstGeom prst="rect">
            <a:avLst/>
          </a:prstGeom>
          <a:solidFill>
            <a:schemeClr val="accent1">
              <a:lumMod val="40000"/>
              <a:lumOff val="6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  <a:latin typeface="Franklin Gothic Book" panose="020B0503020102020204" pitchFamily="34" charset="0"/>
              </a:rPr>
              <a:t>Data preparation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9A0218DC-624A-1251-D9EA-2E7F4AED5841}"/>
              </a:ext>
            </a:extLst>
          </p:cNvPr>
          <p:cNvSpPr/>
          <p:nvPr/>
        </p:nvSpPr>
        <p:spPr>
          <a:xfrm>
            <a:off x="3184976" y="2634038"/>
            <a:ext cx="1032329" cy="744463"/>
          </a:xfrm>
          <a:prstGeom prst="rect">
            <a:avLst/>
          </a:prstGeom>
          <a:solidFill>
            <a:schemeClr val="accent2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Model training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DB5DC1AD-FA1C-D9A8-5119-0C9BEEC67F99}"/>
              </a:ext>
            </a:extLst>
          </p:cNvPr>
          <p:cNvSpPr/>
          <p:nvPr/>
        </p:nvSpPr>
        <p:spPr>
          <a:xfrm>
            <a:off x="4641847" y="2634038"/>
            <a:ext cx="1032329" cy="744463"/>
          </a:xfrm>
          <a:prstGeom prst="rect">
            <a:avLst/>
          </a:prstGeom>
          <a:solidFill>
            <a:schemeClr val="accent2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Model evaluation</a:t>
            </a: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EDFDCDF-0551-C40E-CA50-7FF7730A9FFD}"/>
              </a:ext>
            </a:extLst>
          </p:cNvPr>
          <p:cNvSpPr/>
          <p:nvPr/>
        </p:nvSpPr>
        <p:spPr>
          <a:xfrm>
            <a:off x="6098718" y="2634038"/>
            <a:ext cx="1032329" cy="744463"/>
          </a:xfrm>
          <a:prstGeom prst="rect">
            <a:avLst/>
          </a:prstGeom>
          <a:solidFill>
            <a:schemeClr val="accent2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Model validation</a:t>
            </a: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AB625936-29EE-DE31-E6DD-289635BFC4BA}"/>
              </a:ext>
            </a:extLst>
          </p:cNvPr>
          <p:cNvSpPr/>
          <p:nvPr/>
        </p:nvSpPr>
        <p:spPr>
          <a:xfrm>
            <a:off x="7559522" y="3763886"/>
            <a:ext cx="1032329" cy="469448"/>
          </a:xfrm>
          <a:prstGeom prst="rect">
            <a:avLst/>
          </a:prstGeom>
          <a:solidFill>
            <a:schemeClr val="accent4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anose="020B0503020102020204" pitchFamily="34" charset="0"/>
              </a:rPr>
              <a:t>Model registry</a:t>
            </a:r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159412C8-233A-80AE-B563-7226D4CA8C93}"/>
              </a:ext>
            </a:extLst>
          </p:cNvPr>
          <p:cNvSpPr/>
          <p:nvPr/>
        </p:nvSpPr>
        <p:spPr>
          <a:xfrm>
            <a:off x="2082800" y="3996267"/>
            <a:ext cx="1328961" cy="602947"/>
          </a:xfrm>
          <a:prstGeom prst="rect">
            <a:avLst/>
          </a:prstGeom>
          <a:solidFill>
            <a:schemeClr val="accent1">
              <a:lumMod val="40000"/>
              <a:lumOff val="6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  <a:latin typeface="Franklin Gothic Book" panose="020B0503020102020204" pitchFamily="34" charset="0"/>
              </a:rPr>
              <a:t>Performance monitoring</a:t>
            </a:r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CEC98D2F-3146-4BD0-AB84-97E3CE91258F}"/>
              </a:ext>
            </a:extLst>
          </p:cNvPr>
          <p:cNvSpPr/>
          <p:nvPr/>
        </p:nvSpPr>
        <p:spPr>
          <a:xfrm>
            <a:off x="4107696" y="3996267"/>
            <a:ext cx="1328961" cy="602947"/>
          </a:xfrm>
          <a:prstGeom prst="rect">
            <a:avLst/>
          </a:prstGeom>
          <a:solidFill>
            <a:schemeClr val="accent6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Prediction service</a:t>
            </a:r>
          </a:p>
        </p:txBody>
      </p:sp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50D33394-B0FE-ADED-AC23-AA43EE1E8401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30254" y="2295073"/>
            <a:ext cx="1" cy="33896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Łącznik prosty ze strzałką 24">
            <a:extLst>
              <a:ext uri="{FF2B5EF4-FFF2-40B4-BE49-F238E27FC236}">
                <a16:creationId xmlns:a16="http://schemas.microsoft.com/office/drawing/2014/main" id="{50260218-9319-4641-2A99-96F4F3A40F7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249743" y="3006269"/>
            <a:ext cx="340481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Łącznik prosty ze strzałką 27">
            <a:extLst>
              <a:ext uri="{FF2B5EF4-FFF2-40B4-BE49-F238E27FC236}">
                <a16:creationId xmlns:a16="http://schemas.microsoft.com/office/drawing/2014/main" id="{564E564F-01F6-CF97-2BE2-D7F561591235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622553" y="3006269"/>
            <a:ext cx="562423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Łącznik prosty ze strzałką 30">
            <a:extLst>
              <a:ext uri="{FF2B5EF4-FFF2-40B4-BE49-F238E27FC236}">
                <a16:creationId xmlns:a16="http://schemas.microsoft.com/office/drawing/2014/main" id="{BC68A571-0561-B950-E52D-8E753CCA0D70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217305" y="3006270"/>
            <a:ext cx="42454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Łącznik prosty ze strzałką 31">
            <a:extLst>
              <a:ext uri="{FF2B5EF4-FFF2-40B4-BE49-F238E27FC236}">
                <a16:creationId xmlns:a16="http://schemas.microsoft.com/office/drawing/2014/main" id="{FD6EF649-BB33-16F7-719D-434B0834A3DB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674176" y="3006270"/>
            <a:ext cx="42454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Łącznik prosty ze strzałką 32">
            <a:extLst>
              <a:ext uri="{FF2B5EF4-FFF2-40B4-BE49-F238E27FC236}">
                <a16:creationId xmlns:a16="http://schemas.microsoft.com/office/drawing/2014/main" id="{497B2EB8-CF19-E5CB-FE7E-A2CAFD39CE4B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3411761" y="4297741"/>
            <a:ext cx="69593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Łącznik prosty ze strzałką 39">
            <a:extLst>
              <a:ext uri="{FF2B5EF4-FFF2-40B4-BE49-F238E27FC236}">
                <a16:creationId xmlns:a16="http://schemas.microsoft.com/office/drawing/2014/main" id="{DFC4AAAA-B703-9D4A-645E-5AF4AF4B8C5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131047" y="3006270"/>
            <a:ext cx="42847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Łącznik łamany 50">
            <a:extLst>
              <a:ext uri="{FF2B5EF4-FFF2-40B4-BE49-F238E27FC236}">
                <a16:creationId xmlns:a16="http://schemas.microsoft.com/office/drawing/2014/main" id="{DAACFCA3-2BFF-D74A-8F2D-6955DFDA1B37}"/>
              </a:ext>
            </a:extLst>
          </p:cNvPr>
          <p:cNvCxnSpPr>
            <a:cxnSpLocks/>
            <a:endCxn id="18" idx="3"/>
          </p:cNvCxnSpPr>
          <p:nvPr/>
        </p:nvCxnSpPr>
        <p:spPr>
          <a:xfrm rot="10800000" flipV="1">
            <a:off x="5436658" y="3202665"/>
            <a:ext cx="2117119" cy="1095075"/>
          </a:xfrm>
          <a:prstGeom prst="bentConnector3">
            <a:avLst>
              <a:gd name="adj1" fmla="val 6809"/>
            </a:avLst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wal 54">
            <a:extLst>
              <a:ext uri="{FF2B5EF4-FFF2-40B4-BE49-F238E27FC236}">
                <a16:creationId xmlns:a16="http://schemas.microsoft.com/office/drawing/2014/main" id="{3702B4B5-FAE0-974A-6C13-F4570B5BC3FB}"/>
              </a:ext>
            </a:extLst>
          </p:cNvPr>
          <p:cNvSpPr/>
          <p:nvPr/>
        </p:nvSpPr>
        <p:spPr>
          <a:xfrm>
            <a:off x="8268237" y="637655"/>
            <a:ext cx="658349" cy="658349"/>
          </a:xfrm>
          <a:prstGeom prst="ellipse">
            <a:avLst/>
          </a:prstGeom>
          <a:solidFill>
            <a:schemeClr val="accent3">
              <a:lumMod val="40000"/>
              <a:lumOff val="6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</a:rPr>
              <a:t>ML</a:t>
            </a:r>
          </a:p>
        </p:txBody>
      </p:sp>
      <p:cxnSp>
        <p:nvCxnSpPr>
          <p:cNvPr id="56" name="Łącznik łamany 55">
            <a:extLst>
              <a:ext uri="{FF2B5EF4-FFF2-40B4-BE49-F238E27FC236}">
                <a16:creationId xmlns:a16="http://schemas.microsoft.com/office/drawing/2014/main" id="{D5E6FCC3-F583-FF3D-3140-EC2EC46F326A}"/>
              </a:ext>
            </a:extLst>
          </p:cNvPr>
          <p:cNvCxnSpPr>
            <a:cxnSpLocks/>
            <a:endCxn id="55" idx="4"/>
          </p:cNvCxnSpPr>
          <p:nvPr/>
        </p:nvCxnSpPr>
        <p:spPr>
          <a:xfrm flipV="1">
            <a:off x="8591851" y="1296004"/>
            <a:ext cx="5561" cy="171026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łamany 22">
            <a:extLst>
              <a:ext uri="{FF2B5EF4-FFF2-40B4-BE49-F238E27FC236}">
                <a16:creationId xmlns:a16="http://schemas.microsoft.com/office/drawing/2014/main" id="{4E365F28-858B-70A6-684F-E65A968F82DE}"/>
              </a:ext>
            </a:extLst>
          </p:cNvPr>
          <p:cNvCxnSpPr>
            <a:stCxn id="17" idx="1"/>
            <a:endCxn id="9" idx="2"/>
          </p:cNvCxnSpPr>
          <p:nvPr/>
        </p:nvCxnSpPr>
        <p:spPr>
          <a:xfrm rot="10800000">
            <a:off x="730256" y="3378501"/>
            <a:ext cx="1352545" cy="91924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a 1">
            <a:extLst>
              <a:ext uri="{FF2B5EF4-FFF2-40B4-BE49-F238E27FC236}">
                <a16:creationId xmlns:a16="http://schemas.microsoft.com/office/drawing/2014/main" id="{36ABB0BE-5356-6054-4E15-9D5560073A34}"/>
              </a:ext>
            </a:extLst>
          </p:cNvPr>
          <p:cNvGrpSpPr/>
          <p:nvPr/>
        </p:nvGrpSpPr>
        <p:grpSpPr>
          <a:xfrm>
            <a:off x="214090" y="544285"/>
            <a:ext cx="1032329" cy="1006325"/>
            <a:chOff x="214090" y="544285"/>
            <a:chExt cx="1032329" cy="1006325"/>
          </a:xfrm>
        </p:grpSpPr>
        <p:cxnSp>
          <p:nvCxnSpPr>
            <p:cNvPr id="3" name="Łącznik prosty ze strzałką 2">
              <a:extLst>
                <a:ext uri="{FF2B5EF4-FFF2-40B4-BE49-F238E27FC236}">
                  <a16:creationId xmlns:a16="http://schemas.microsoft.com/office/drawing/2014/main" id="{79B079FF-1AEA-F4DE-2469-F7CF9FD806D3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730255" y="1278147"/>
              <a:ext cx="3324" cy="27246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Dokument 15">
              <a:extLst>
                <a:ext uri="{FF2B5EF4-FFF2-40B4-BE49-F238E27FC236}">
                  <a16:creationId xmlns:a16="http://schemas.microsoft.com/office/drawing/2014/main" id="{878AAA76-4389-7391-F203-5E082C5A93F8}"/>
                </a:ext>
              </a:extLst>
            </p:cNvPr>
            <p:cNvSpPr/>
            <p:nvPr/>
          </p:nvSpPr>
          <p:spPr>
            <a:xfrm>
              <a:off x="214090" y="544285"/>
              <a:ext cx="1032329" cy="785813"/>
            </a:xfrm>
            <a:prstGeom prst="flowChartDocument">
              <a:avLst/>
            </a:prstGeom>
            <a:solidFill>
              <a:schemeClr val="accent1">
                <a:alpha val="7461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20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Raw data</a:t>
              </a:r>
            </a:p>
          </p:txBody>
        </p:sp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3934F256-A8E7-6C3D-0B2D-A2B3CE93D208}"/>
              </a:ext>
            </a:extLst>
          </p:cNvPr>
          <p:cNvGrpSpPr/>
          <p:nvPr/>
        </p:nvGrpSpPr>
        <p:grpSpPr>
          <a:xfrm>
            <a:off x="7553023" y="2634038"/>
            <a:ext cx="1032329" cy="1129848"/>
            <a:chOff x="7553023" y="2634038"/>
            <a:chExt cx="1032329" cy="1129848"/>
          </a:xfrm>
        </p:grpSpPr>
        <p:cxnSp>
          <p:nvCxnSpPr>
            <p:cNvPr id="47" name="Łącznik prosty ze strzałką 46">
              <a:extLst>
                <a:ext uri="{FF2B5EF4-FFF2-40B4-BE49-F238E27FC236}">
                  <a16:creationId xmlns:a16="http://schemas.microsoft.com/office/drawing/2014/main" id="{5B10881D-1383-A2D2-B9DF-1F87A8373A30}"/>
                </a:ext>
              </a:extLst>
            </p:cNvPr>
            <p:cNvCxnSpPr>
              <a:cxnSpLocks/>
              <a:stCxn id="29" idx="2"/>
              <a:endCxn id="15" idx="0"/>
            </p:cNvCxnSpPr>
            <p:nvPr/>
          </p:nvCxnSpPr>
          <p:spPr>
            <a:xfrm>
              <a:off x="8069188" y="3367900"/>
              <a:ext cx="6499" cy="39598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okument 28">
              <a:extLst>
                <a:ext uri="{FF2B5EF4-FFF2-40B4-BE49-F238E27FC236}">
                  <a16:creationId xmlns:a16="http://schemas.microsoft.com/office/drawing/2014/main" id="{2A79498F-ABA5-70B0-D2B7-CB7F1430E15D}"/>
                </a:ext>
              </a:extLst>
            </p:cNvPr>
            <p:cNvSpPr/>
            <p:nvPr/>
          </p:nvSpPr>
          <p:spPr>
            <a:xfrm>
              <a:off x="7553023" y="2634038"/>
              <a:ext cx="1032329" cy="785813"/>
            </a:xfrm>
            <a:prstGeom prst="flowChartDocument">
              <a:avLst/>
            </a:prstGeom>
            <a:solidFill>
              <a:schemeClr val="accent4">
                <a:alpha val="7461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Book" panose="020B0503020102020204" pitchFamily="34" charset="0"/>
                </a:rPr>
                <a:t>Trained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3392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Want sth real???</a:t>
            </a:r>
          </a:p>
        </p:txBody>
      </p:sp>
      <p:pic>
        <p:nvPicPr>
          <p:cNvPr id="3" name="Obraz 2">
            <a:hlinkClick r:id="rId2"/>
            <a:extLst>
              <a:ext uri="{FF2B5EF4-FFF2-40B4-BE49-F238E27FC236}">
                <a16:creationId xmlns:a16="http://schemas.microsoft.com/office/drawing/2014/main" id="{1EE3CA83-F423-B4EE-DED3-0894F3EFB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856" y="1054893"/>
            <a:ext cx="5824729" cy="30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46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F6FB1EBB-8F4E-A1CE-35C6-D7CFB2700AB2}"/>
              </a:ext>
            </a:extLst>
          </p:cNvPr>
          <p:cNvSpPr/>
          <p:nvPr/>
        </p:nvSpPr>
        <p:spPr>
          <a:xfrm>
            <a:off x="95250" y="2166941"/>
            <a:ext cx="1236739" cy="2224768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4708C597-3785-046E-2B3E-121F62C60EFF}"/>
              </a:ext>
            </a:extLst>
          </p:cNvPr>
          <p:cNvSpPr/>
          <p:nvPr/>
        </p:nvSpPr>
        <p:spPr>
          <a:xfrm>
            <a:off x="1427547" y="2166941"/>
            <a:ext cx="5915171" cy="2224768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200">
              <a:latin typeface="Franklin Gothic Book" panose="020B0503020102020204" pitchFamily="34" charset="0"/>
            </a:endParaRP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C1A7FA72-D8A4-9E48-D5E1-EECE70EB9CB9}"/>
              </a:ext>
            </a:extLst>
          </p:cNvPr>
          <p:cNvSpPr/>
          <p:nvPr/>
        </p:nvSpPr>
        <p:spPr>
          <a:xfrm>
            <a:off x="7438272" y="2166940"/>
            <a:ext cx="1563914" cy="2224768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200">
              <a:latin typeface="Franklin Gothic Book" panose="020B0503020102020204" pitchFamily="34" charset="0"/>
            </a:endParaRP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BFFC6624-C17E-CDA7-BFF5-87E6D25E0731}"/>
              </a:ext>
            </a:extLst>
          </p:cNvPr>
          <p:cNvSpPr/>
          <p:nvPr/>
        </p:nvSpPr>
        <p:spPr>
          <a:xfrm>
            <a:off x="190808" y="3400804"/>
            <a:ext cx="1032329" cy="744463"/>
          </a:xfrm>
          <a:prstGeom prst="rect">
            <a:avLst/>
          </a:prstGeom>
          <a:solidFill>
            <a:schemeClr val="accent1">
              <a:lumMod val="40000"/>
              <a:lumOff val="6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  <a:latin typeface="Franklin Gothic Book" panose="020B0503020102020204" pitchFamily="34" charset="0"/>
              </a:rPr>
              <a:t>Data extraction and analysis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8FC5AC4F-B5E5-E92B-083D-E4C1D26DADE7}"/>
              </a:ext>
            </a:extLst>
          </p:cNvPr>
          <p:cNvSpPr/>
          <p:nvPr/>
        </p:nvSpPr>
        <p:spPr>
          <a:xfrm>
            <a:off x="1566941" y="3400804"/>
            <a:ext cx="1296000" cy="744463"/>
          </a:xfrm>
          <a:prstGeom prst="rect">
            <a:avLst/>
          </a:prstGeom>
          <a:solidFill>
            <a:schemeClr val="accent2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Data preparation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9A0218DC-624A-1251-D9EA-2E7F4AED5841}"/>
              </a:ext>
            </a:extLst>
          </p:cNvPr>
          <p:cNvSpPr/>
          <p:nvPr/>
        </p:nvSpPr>
        <p:spPr>
          <a:xfrm>
            <a:off x="3687322" y="3400804"/>
            <a:ext cx="1296000" cy="744463"/>
          </a:xfrm>
          <a:prstGeom prst="rect">
            <a:avLst/>
          </a:prstGeom>
          <a:solidFill>
            <a:schemeClr val="accent2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Model training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DB5DC1AD-FA1C-D9A8-5119-0C9BEEC67F99}"/>
              </a:ext>
            </a:extLst>
          </p:cNvPr>
          <p:cNvSpPr/>
          <p:nvPr/>
        </p:nvSpPr>
        <p:spPr>
          <a:xfrm>
            <a:off x="5807703" y="3421742"/>
            <a:ext cx="1296000" cy="744463"/>
          </a:xfrm>
          <a:prstGeom prst="rect">
            <a:avLst/>
          </a:prstGeom>
          <a:solidFill>
            <a:schemeClr val="accent2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Model evaluation and validation</a:t>
            </a:r>
          </a:p>
        </p:txBody>
      </p:sp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50D33394-B0FE-ADED-AC23-AA43EE1E8401}"/>
              </a:ext>
            </a:extLst>
          </p:cNvPr>
          <p:cNvCxnSpPr>
            <a:cxnSpLocks/>
            <a:stCxn id="26" idx="2"/>
            <a:endCxn id="9" idx="0"/>
          </p:cNvCxnSpPr>
          <p:nvPr/>
        </p:nvCxnSpPr>
        <p:spPr>
          <a:xfrm>
            <a:off x="706973" y="2982444"/>
            <a:ext cx="0" cy="41836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Łącznik prosty ze strzałką 24">
            <a:extLst>
              <a:ext uri="{FF2B5EF4-FFF2-40B4-BE49-F238E27FC236}">
                <a16:creationId xmlns:a16="http://schemas.microsoft.com/office/drawing/2014/main" id="{50260218-9319-4641-2A99-96F4F3A40F7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226461" y="3773035"/>
            <a:ext cx="340480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Łącznik prosty ze strzałką 27">
            <a:extLst>
              <a:ext uri="{FF2B5EF4-FFF2-40B4-BE49-F238E27FC236}">
                <a16:creationId xmlns:a16="http://schemas.microsoft.com/office/drawing/2014/main" id="{564E564F-01F6-CF97-2BE2-D7F56159123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862941" y="3773036"/>
            <a:ext cx="82438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Łącznik prosty ze strzałką 30">
            <a:extLst>
              <a:ext uri="{FF2B5EF4-FFF2-40B4-BE49-F238E27FC236}">
                <a16:creationId xmlns:a16="http://schemas.microsoft.com/office/drawing/2014/main" id="{BC68A571-0561-B950-E52D-8E753CCA0D70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983322" y="3793974"/>
            <a:ext cx="82438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Łącznik prosty ze strzałką 39">
            <a:extLst>
              <a:ext uri="{FF2B5EF4-FFF2-40B4-BE49-F238E27FC236}">
                <a16:creationId xmlns:a16="http://schemas.microsoft.com/office/drawing/2014/main" id="{DFC4AAAA-B703-9D4A-645E-5AF4AF4B8C54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103703" y="3793973"/>
            <a:ext cx="589704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okument 23">
            <a:extLst>
              <a:ext uri="{FF2B5EF4-FFF2-40B4-BE49-F238E27FC236}">
                <a16:creationId xmlns:a16="http://schemas.microsoft.com/office/drawing/2014/main" id="{18219404-906F-65D8-7EE5-F73DB04EF902}"/>
              </a:ext>
            </a:extLst>
          </p:cNvPr>
          <p:cNvSpPr/>
          <p:nvPr/>
        </p:nvSpPr>
        <p:spPr>
          <a:xfrm>
            <a:off x="7693407" y="3421742"/>
            <a:ext cx="968829" cy="785813"/>
          </a:xfrm>
          <a:prstGeom prst="flowChartDocument">
            <a:avLst/>
          </a:prstGeom>
          <a:solidFill>
            <a:schemeClr val="accent4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>
                <a:solidFill>
                  <a:schemeClr val="tx1"/>
                </a:solidFill>
                <a:latin typeface="Franklin Gothic Book" panose="020B0503020102020204" pitchFamily="34" charset="0"/>
              </a:rPr>
              <a:t>Trained model</a:t>
            </a:r>
          </a:p>
        </p:txBody>
      </p:sp>
      <p:sp>
        <p:nvSpPr>
          <p:cNvPr id="26" name="Dokument 25">
            <a:extLst>
              <a:ext uri="{FF2B5EF4-FFF2-40B4-BE49-F238E27FC236}">
                <a16:creationId xmlns:a16="http://schemas.microsoft.com/office/drawing/2014/main" id="{A502618A-65AC-1B5C-503A-DF5F95A5C9C5}"/>
              </a:ext>
            </a:extLst>
          </p:cNvPr>
          <p:cNvSpPr/>
          <p:nvPr/>
        </p:nvSpPr>
        <p:spPr>
          <a:xfrm>
            <a:off x="190808" y="2248582"/>
            <a:ext cx="1032329" cy="785813"/>
          </a:xfrm>
          <a:prstGeom prst="flowChartDocument">
            <a:avLst/>
          </a:prstGeom>
          <a:solidFill>
            <a:schemeClr val="accent1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Raw data</a:t>
            </a:r>
          </a:p>
        </p:txBody>
      </p:sp>
      <p:sp>
        <p:nvSpPr>
          <p:cNvPr id="30" name="Symbol zastępczy zawartości 1">
            <a:extLst>
              <a:ext uri="{FF2B5EF4-FFF2-40B4-BE49-F238E27FC236}">
                <a16:creationId xmlns:a16="http://schemas.microsoft.com/office/drawing/2014/main" id="{0B599869-88CC-C559-C1B3-DC48F454F079}"/>
              </a:ext>
            </a:extLst>
          </p:cNvPr>
          <p:cNvSpPr txBox="1">
            <a:spLocks/>
          </p:cNvSpPr>
          <p:nvPr/>
        </p:nvSpPr>
        <p:spPr>
          <a:xfrm>
            <a:off x="2500089" y="100545"/>
            <a:ext cx="4439123" cy="606303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200"/>
              <a:t>ML Pipeline consists of artifacts and components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62AB0EE4-64C0-3152-C6E4-7023EFA14F28}"/>
              </a:ext>
            </a:extLst>
          </p:cNvPr>
          <p:cNvSpPr/>
          <p:nvPr/>
        </p:nvSpPr>
        <p:spPr>
          <a:xfrm>
            <a:off x="3687322" y="1712652"/>
            <a:ext cx="1032329" cy="375861"/>
          </a:xfrm>
          <a:prstGeom prst="rect">
            <a:avLst/>
          </a:prstGeom>
          <a:solidFill>
            <a:schemeClr val="tx2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Artifacts</a:t>
            </a:r>
          </a:p>
        </p:txBody>
      </p:sp>
      <p:cxnSp>
        <p:nvCxnSpPr>
          <p:cNvPr id="3" name="Łącznik łamany 2">
            <a:extLst>
              <a:ext uri="{FF2B5EF4-FFF2-40B4-BE49-F238E27FC236}">
                <a16:creationId xmlns:a16="http://schemas.microsoft.com/office/drawing/2014/main" id="{78AB1BA2-4A05-6338-E2BD-6509E48907C7}"/>
              </a:ext>
            </a:extLst>
          </p:cNvPr>
          <p:cNvCxnSpPr>
            <a:cxnSpLocks/>
            <a:stCxn id="2" idx="1"/>
            <a:endCxn id="4" idx="0"/>
          </p:cNvCxnSpPr>
          <p:nvPr/>
        </p:nvCxnSpPr>
        <p:spPr>
          <a:xfrm rot="10800000" flipV="1">
            <a:off x="713620" y="1900583"/>
            <a:ext cx="2973702" cy="266358"/>
          </a:xfrm>
          <a:prstGeom prst="bentConnector2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Łącznik łamany 12">
            <a:extLst>
              <a:ext uri="{FF2B5EF4-FFF2-40B4-BE49-F238E27FC236}">
                <a16:creationId xmlns:a16="http://schemas.microsoft.com/office/drawing/2014/main" id="{F2D889C3-50DA-711D-52EA-86487EF8B942}"/>
              </a:ext>
            </a:extLst>
          </p:cNvPr>
          <p:cNvCxnSpPr>
            <a:cxnSpLocks/>
            <a:stCxn id="2" idx="3"/>
            <a:endCxn id="24" idx="0"/>
          </p:cNvCxnSpPr>
          <p:nvPr/>
        </p:nvCxnSpPr>
        <p:spPr>
          <a:xfrm>
            <a:off x="4719651" y="1900583"/>
            <a:ext cx="3458171" cy="1521159"/>
          </a:xfrm>
          <a:prstGeom prst="bentConnector2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rostokąt 15">
            <a:extLst>
              <a:ext uri="{FF2B5EF4-FFF2-40B4-BE49-F238E27FC236}">
                <a16:creationId xmlns:a16="http://schemas.microsoft.com/office/drawing/2014/main" id="{32EDCDF2-7B9A-DF54-D52D-D6FEEF083E04}"/>
              </a:ext>
            </a:extLst>
          </p:cNvPr>
          <p:cNvSpPr/>
          <p:nvPr/>
        </p:nvSpPr>
        <p:spPr>
          <a:xfrm>
            <a:off x="3819157" y="4655605"/>
            <a:ext cx="1032329" cy="375861"/>
          </a:xfrm>
          <a:prstGeom prst="rect">
            <a:avLst/>
          </a:prstGeom>
          <a:solidFill>
            <a:schemeClr val="tx2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Components</a:t>
            </a:r>
          </a:p>
        </p:txBody>
      </p:sp>
      <p:cxnSp>
        <p:nvCxnSpPr>
          <p:cNvPr id="18" name="Łącznik łamany 17">
            <a:extLst>
              <a:ext uri="{FF2B5EF4-FFF2-40B4-BE49-F238E27FC236}">
                <a16:creationId xmlns:a16="http://schemas.microsoft.com/office/drawing/2014/main" id="{4A29BA4C-5E2F-ECD5-C542-EE2A303BD60C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rot="16200000" flipV="1">
            <a:off x="3019963" y="3340245"/>
            <a:ext cx="510338" cy="2120381"/>
          </a:xfrm>
          <a:prstGeom prst="bentConnector3">
            <a:avLst>
              <a:gd name="adj1" fmla="val 50000"/>
            </a:avLst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Łącznik łamany 21">
            <a:extLst>
              <a:ext uri="{FF2B5EF4-FFF2-40B4-BE49-F238E27FC236}">
                <a16:creationId xmlns:a16="http://schemas.microsoft.com/office/drawing/2014/main" id="{138BEFA6-E8C9-200A-C65E-41F67F68F8AA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rot="5400000" flipH="1" flipV="1">
            <a:off x="5150812" y="3350715"/>
            <a:ext cx="489400" cy="2120381"/>
          </a:xfrm>
          <a:prstGeom prst="bentConnector3">
            <a:avLst>
              <a:gd name="adj1" fmla="val 50000"/>
            </a:avLst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Łącznik łamany 28">
            <a:extLst>
              <a:ext uri="{FF2B5EF4-FFF2-40B4-BE49-F238E27FC236}">
                <a16:creationId xmlns:a16="http://schemas.microsoft.com/office/drawing/2014/main" id="{5E7A06CF-C123-690F-A3BB-ACE880B299FE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rot="5400000" flipH="1" flipV="1">
            <a:off x="4080153" y="4400436"/>
            <a:ext cx="510338" cy="12700"/>
          </a:xfrm>
          <a:prstGeom prst="bentConnector3">
            <a:avLst>
              <a:gd name="adj1" fmla="val 50000"/>
            </a:avLst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394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Components „do” things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F36091E2-B4FB-ADCD-2E98-B19C29D81111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Remember WBS?</a:t>
            </a:r>
          </a:p>
          <a:p>
            <a:pPr marL="180000"/>
            <a:endParaRPr lang="pl-PL" sz="800">
              <a:solidFill>
                <a:schemeClr val="tx1"/>
              </a:solidFill>
            </a:endParaRPr>
          </a:p>
          <a:p>
            <a:pPr marL="180000"/>
            <a:endParaRPr lang="pl-PL" sz="800">
              <a:solidFill>
                <a:schemeClr val="tx1"/>
              </a:solidFill>
            </a:endParaRPr>
          </a:p>
          <a:p>
            <a:pPr marL="180000"/>
            <a:endParaRPr lang="pl-PL" sz="800">
              <a:solidFill>
                <a:schemeClr val="tx1"/>
              </a:solidFill>
            </a:endParaRPr>
          </a:p>
          <a:p>
            <a:pPr marL="180000"/>
            <a:endParaRPr lang="pl-PL" sz="800">
              <a:solidFill>
                <a:schemeClr val="tx1"/>
              </a:solidFill>
            </a:endParaRPr>
          </a:p>
          <a:p>
            <a:pPr marL="180000"/>
            <a:endParaRPr lang="pl-PL" sz="800">
              <a:solidFill>
                <a:schemeClr val="tx1"/>
              </a:solidFill>
            </a:endParaRPr>
          </a:p>
          <a:p>
            <a:pPr marL="180000"/>
            <a:endParaRPr lang="pl-PL" sz="800">
              <a:solidFill>
                <a:schemeClr val="tx1"/>
              </a:solidFill>
            </a:endParaRPr>
          </a:p>
          <a:p>
            <a:pPr marL="180000"/>
            <a:endParaRPr lang="pl-PL" sz="800">
              <a:solidFill>
                <a:schemeClr val="tx1"/>
              </a:solidFill>
            </a:endParaRPr>
          </a:p>
          <a:p>
            <a:pPr marL="180000"/>
            <a:r>
              <a:rPr lang="pl-PL" sz="800">
                <a:solidFill>
                  <a:schemeClr val="tx1"/>
                </a:solidFill>
              </a:rPr>
              <a:t>Work  Breakdown Structure</a:t>
            </a:r>
          </a:p>
        </p:txBody>
      </p:sp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FE0FB8F0-21DE-DE2B-668D-E5268D3C8C72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rostokąt 6">
            <a:extLst>
              <a:ext uri="{FF2B5EF4-FFF2-40B4-BE49-F238E27FC236}">
                <a16:creationId xmlns:a16="http://schemas.microsoft.com/office/drawing/2014/main" id="{530EB241-DE1E-3B33-5EC1-B4FADDC9FF50}"/>
              </a:ext>
            </a:extLst>
          </p:cNvPr>
          <p:cNvSpPr/>
          <p:nvPr/>
        </p:nvSpPr>
        <p:spPr>
          <a:xfrm>
            <a:off x="5492874" y="2199517"/>
            <a:ext cx="1296000" cy="744463"/>
          </a:xfrm>
          <a:prstGeom prst="rect">
            <a:avLst/>
          </a:prstGeom>
          <a:solidFill>
            <a:schemeClr val="accent2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1876700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Artifacts are the „things”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F36091E2-B4FB-ADCD-2E98-B19C29D81111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Remember PBS?</a:t>
            </a:r>
          </a:p>
          <a:p>
            <a:pPr marL="180000"/>
            <a:endParaRPr lang="pl-PL" sz="800">
              <a:solidFill>
                <a:schemeClr val="tx1"/>
              </a:solidFill>
            </a:endParaRPr>
          </a:p>
          <a:p>
            <a:pPr marL="180000"/>
            <a:endParaRPr lang="pl-PL" sz="800">
              <a:solidFill>
                <a:schemeClr val="tx1"/>
              </a:solidFill>
            </a:endParaRPr>
          </a:p>
          <a:p>
            <a:pPr marL="180000"/>
            <a:endParaRPr lang="pl-PL" sz="800">
              <a:solidFill>
                <a:schemeClr val="tx1"/>
              </a:solidFill>
            </a:endParaRPr>
          </a:p>
          <a:p>
            <a:pPr marL="180000"/>
            <a:endParaRPr lang="pl-PL" sz="800">
              <a:solidFill>
                <a:schemeClr val="tx1"/>
              </a:solidFill>
            </a:endParaRPr>
          </a:p>
          <a:p>
            <a:pPr marL="180000"/>
            <a:endParaRPr lang="pl-PL" sz="800">
              <a:solidFill>
                <a:schemeClr val="tx1"/>
              </a:solidFill>
            </a:endParaRPr>
          </a:p>
          <a:p>
            <a:pPr marL="180000"/>
            <a:endParaRPr lang="pl-PL" sz="800">
              <a:solidFill>
                <a:schemeClr val="tx1"/>
              </a:solidFill>
            </a:endParaRPr>
          </a:p>
          <a:p>
            <a:pPr marL="180000"/>
            <a:endParaRPr lang="pl-PL" sz="800">
              <a:solidFill>
                <a:schemeClr val="tx1"/>
              </a:solidFill>
            </a:endParaRPr>
          </a:p>
          <a:p>
            <a:pPr marL="180000"/>
            <a:r>
              <a:rPr lang="pl-PL" sz="800">
                <a:solidFill>
                  <a:schemeClr val="tx1"/>
                </a:solidFill>
              </a:rPr>
              <a:t>Product Breakdown Structure</a:t>
            </a:r>
          </a:p>
        </p:txBody>
      </p:sp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FE0FB8F0-21DE-DE2B-668D-E5268D3C8C72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okument 2">
            <a:extLst>
              <a:ext uri="{FF2B5EF4-FFF2-40B4-BE49-F238E27FC236}">
                <a16:creationId xmlns:a16="http://schemas.microsoft.com/office/drawing/2014/main" id="{6852F5AC-DA6D-DC16-677E-D3C56307839E}"/>
              </a:ext>
            </a:extLst>
          </p:cNvPr>
          <p:cNvSpPr/>
          <p:nvPr/>
        </p:nvSpPr>
        <p:spPr>
          <a:xfrm>
            <a:off x="5470901" y="2126838"/>
            <a:ext cx="1192053" cy="889822"/>
          </a:xfrm>
          <a:prstGeom prst="flowChartDocument">
            <a:avLst/>
          </a:prstGeom>
          <a:solidFill>
            <a:schemeClr val="accent4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>
                <a:solidFill>
                  <a:schemeClr val="tx1"/>
                </a:solidFill>
                <a:latin typeface="Franklin Gothic Book" panose="020B0503020102020204" pitchFamily="34" charset="0"/>
              </a:rPr>
              <a:t>Trained model</a:t>
            </a:r>
          </a:p>
        </p:txBody>
      </p:sp>
    </p:spTree>
    <p:extLst>
      <p:ext uri="{BB962C8B-B14F-4D97-AF65-F5344CB8AC3E}">
        <p14:creationId xmlns:p14="http://schemas.microsoft.com/office/powerpoint/2010/main" val="1886093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That’s often visualised in an ML pipeline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92C0D69-CBD9-57C8-9321-86179B8B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881" y="1371289"/>
            <a:ext cx="5939326" cy="254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3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That’s often visualised in an ML pipeline</a:t>
            </a:r>
          </a:p>
        </p:txBody>
      </p:sp>
      <p:pic>
        <p:nvPicPr>
          <p:cNvPr id="1026" name="Picture 2" descr="Kedro — A Python Framework for Reproducible Data Science Project | by  Khuyen Tran | Towards Data Science">
            <a:extLst>
              <a:ext uri="{FF2B5EF4-FFF2-40B4-BE49-F238E27FC236}">
                <a16:creationId xmlns:a16="http://schemas.microsoft.com/office/drawing/2014/main" id="{2ED54003-DDC0-D07E-FE3A-677815D06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206" y="-1"/>
            <a:ext cx="36782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343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0633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Running shoes </a:t>
            </a:r>
          </a:p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lifecycle?</a:t>
            </a:r>
          </a:p>
        </p:txBody>
      </p:sp>
      <p:pic>
        <p:nvPicPr>
          <p:cNvPr id="3" name="Picture 2" descr="Brooks Uruchom Gts 8 - Buty do biegania na drodze Mężczyźni">
            <a:extLst>
              <a:ext uri="{FF2B5EF4-FFF2-40B4-BE49-F238E27FC236}">
                <a16:creationId xmlns:a16="http://schemas.microsoft.com/office/drawing/2014/main" id="{0CD31874-E283-2E20-3A88-374688CAB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868" y="1207476"/>
            <a:ext cx="4281970" cy="281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574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That’s often visualised in an ML pipeline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A8C2625-D1BE-F591-BD98-3A1CACA83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341" y="810782"/>
            <a:ext cx="5691244" cy="352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9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F6FB1EBB-8F4E-A1CE-35C6-D7CFB2700AB2}"/>
              </a:ext>
            </a:extLst>
          </p:cNvPr>
          <p:cNvSpPr/>
          <p:nvPr/>
        </p:nvSpPr>
        <p:spPr>
          <a:xfrm>
            <a:off x="95250" y="2166941"/>
            <a:ext cx="1236739" cy="2224768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4708C597-3785-046E-2B3E-121F62C60EFF}"/>
              </a:ext>
            </a:extLst>
          </p:cNvPr>
          <p:cNvSpPr/>
          <p:nvPr/>
        </p:nvSpPr>
        <p:spPr>
          <a:xfrm>
            <a:off x="1427547" y="2166941"/>
            <a:ext cx="5915171" cy="2224768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200">
              <a:latin typeface="Franklin Gothic Book" panose="020B0503020102020204" pitchFamily="34" charset="0"/>
            </a:endParaRP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C1A7FA72-D8A4-9E48-D5E1-EECE70EB9CB9}"/>
              </a:ext>
            </a:extLst>
          </p:cNvPr>
          <p:cNvSpPr/>
          <p:nvPr/>
        </p:nvSpPr>
        <p:spPr>
          <a:xfrm>
            <a:off x="7438272" y="2166940"/>
            <a:ext cx="1563914" cy="2224768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200">
              <a:latin typeface="Franklin Gothic Book" panose="020B0503020102020204" pitchFamily="34" charset="0"/>
            </a:endParaRP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BFFC6624-C17E-CDA7-BFF5-87E6D25E0731}"/>
              </a:ext>
            </a:extLst>
          </p:cNvPr>
          <p:cNvSpPr/>
          <p:nvPr/>
        </p:nvSpPr>
        <p:spPr>
          <a:xfrm>
            <a:off x="190808" y="3400804"/>
            <a:ext cx="1032329" cy="744463"/>
          </a:xfrm>
          <a:prstGeom prst="rect">
            <a:avLst/>
          </a:prstGeom>
          <a:solidFill>
            <a:schemeClr val="accent1">
              <a:lumMod val="40000"/>
              <a:lumOff val="6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  <a:latin typeface="Franklin Gothic Book" panose="020B0503020102020204" pitchFamily="34" charset="0"/>
              </a:rPr>
              <a:t>Data extraction and analysis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8FC5AC4F-B5E5-E92B-083D-E4C1D26DADE7}"/>
              </a:ext>
            </a:extLst>
          </p:cNvPr>
          <p:cNvSpPr/>
          <p:nvPr/>
        </p:nvSpPr>
        <p:spPr>
          <a:xfrm>
            <a:off x="1566941" y="3400804"/>
            <a:ext cx="1296000" cy="744463"/>
          </a:xfrm>
          <a:prstGeom prst="rect">
            <a:avLst/>
          </a:prstGeom>
          <a:solidFill>
            <a:schemeClr val="accent2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Data preparation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9A0218DC-624A-1251-D9EA-2E7F4AED5841}"/>
              </a:ext>
            </a:extLst>
          </p:cNvPr>
          <p:cNvSpPr/>
          <p:nvPr/>
        </p:nvSpPr>
        <p:spPr>
          <a:xfrm>
            <a:off x="3687322" y="3400804"/>
            <a:ext cx="1296000" cy="744463"/>
          </a:xfrm>
          <a:prstGeom prst="rect">
            <a:avLst/>
          </a:prstGeom>
          <a:solidFill>
            <a:schemeClr val="accent2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Model training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DB5DC1AD-FA1C-D9A8-5119-0C9BEEC67F99}"/>
              </a:ext>
            </a:extLst>
          </p:cNvPr>
          <p:cNvSpPr/>
          <p:nvPr/>
        </p:nvSpPr>
        <p:spPr>
          <a:xfrm>
            <a:off x="5807703" y="3421742"/>
            <a:ext cx="1296000" cy="744463"/>
          </a:xfrm>
          <a:prstGeom prst="rect">
            <a:avLst/>
          </a:prstGeom>
          <a:solidFill>
            <a:schemeClr val="accent2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Model evaluation and validation</a:t>
            </a:r>
          </a:p>
        </p:txBody>
      </p:sp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50D33394-B0FE-ADED-AC23-AA43EE1E8401}"/>
              </a:ext>
            </a:extLst>
          </p:cNvPr>
          <p:cNvCxnSpPr>
            <a:cxnSpLocks/>
            <a:stCxn id="26" idx="2"/>
            <a:endCxn id="9" idx="0"/>
          </p:cNvCxnSpPr>
          <p:nvPr/>
        </p:nvCxnSpPr>
        <p:spPr>
          <a:xfrm>
            <a:off x="706973" y="2982444"/>
            <a:ext cx="0" cy="41836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Łącznik prosty ze strzałką 24">
            <a:extLst>
              <a:ext uri="{FF2B5EF4-FFF2-40B4-BE49-F238E27FC236}">
                <a16:creationId xmlns:a16="http://schemas.microsoft.com/office/drawing/2014/main" id="{50260218-9319-4641-2A99-96F4F3A40F7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226461" y="3773035"/>
            <a:ext cx="340480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Łącznik prosty ze strzałką 27">
            <a:extLst>
              <a:ext uri="{FF2B5EF4-FFF2-40B4-BE49-F238E27FC236}">
                <a16:creationId xmlns:a16="http://schemas.microsoft.com/office/drawing/2014/main" id="{564E564F-01F6-CF97-2BE2-D7F56159123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862941" y="3773036"/>
            <a:ext cx="82438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Łącznik prosty ze strzałką 30">
            <a:extLst>
              <a:ext uri="{FF2B5EF4-FFF2-40B4-BE49-F238E27FC236}">
                <a16:creationId xmlns:a16="http://schemas.microsoft.com/office/drawing/2014/main" id="{BC68A571-0561-B950-E52D-8E753CCA0D70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983322" y="3793974"/>
            <a:ext cx="82438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Łącznik prosty ze strzałką 39">
            <a:extLst>
              <a:ext uri="{FF2B5EF4-FFF2-40B4-BE49-F238E27FC236}">
                <a16:creationId xmlns:a16="http://schemas.microsoft.com/office/drawing/2014/main" id="{DFC4AAAA-B703-9D4A-645E-5AF4AF4B8C54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103703" y="3793973"/>
            <a:ext cx="589704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okument 23">
            <a:extLst>
              <a:ext uri="{FF2B5EF4-FFF2-40B4-BE49-F238E27FC236}">
                <a16:creationId xmlns:a16="http://schemas.microsoft.com/office/drawing/2014/main" id="{18219404-906F-65D8-7EE5-F73DB04EF902}"/>
              </a:ext>
            </a:extLst>
          </p:cNvPr>
          <p:cNvSpPr/>
          <p:nvPr/>
        </p:nvSpPr>
        <p:spPr>
          <a:xfrm>
            <a:off x="7693407" y="3421742"/>
            <a:ext cx="968829" cy="785813"/>
          </a:xfrm>
          <a:prstGeom prst="flowChartDocument">
            <a:avLst/>
          </a:prstGeom>
          <a:solidFill>
            <a:schemeClr val="accent4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>
                <a:solidFill>
                  <a:schemeClr val="tx1"/>
                </a:solidFill>
                <a:latin typeface="Franklin Gothic Book" panose="020B0503020102020204" pitchFamily="34" charset="0"/>
              </a:rPr>
              <a:t>Trained model</a:t>
            </a:r>
          </a:p>
        </p:txBody>
      </p:sp>
      <p:sp>
        <p:nvSpPr>
          <p:cNvPr id="26" name="Dokument 25">
            <a:extLst>
              <a:ext uri="{FF2B5EF4-FFF2-40B4-BE49-F238E27FC236}">
                <a16:creationId xmlns:a16="http://schemas.microsoft.com/office/drawing/2014/main" id="{A502618A-65AC-1B5C-503A-DF5F95A5C9C5}"/>
              </a:ext>
            </a:extLst>
          </p:cNvPr>
          <p:cNvSpPr/>
          <p:nvPr/>
        </p:nvSpPr>
        <p:spPr>
          <a:xfrm>
            <a:off x="190808" y="2248582"/>
            <a:ext cx="1032329" cy="785813"/>
          </a:xfrm>
          <a:prstGeom prst="flowChartDocument">
            <a:avLst/>
          </a:prstGeom>
          <a:solidFill>
            <a:schemeClr val="accent1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Raw data</a:t>
            </a:r>
          </a:p>
        </p:txBody>
      </p:sp>
      <p:sp>
        <p:nvSpPr>
          <p:cNvPr id="30" name="Symbol zastępczy zawartości 1">
            <a:extLst>
              <a:ext uri="{FF2B5EF4-FFF2-40B4-BE49-F238E27FC236}">
                <a16:creationId xmlns:a16="http://schemas.microsoft.com/office/drawing/2014/main" id="{0B599869-88CC-C559-C1B3-DC48F454F079}"/>
              </a:ext>
            </a:extLst>
          </p:cNvPr>
          <p:cNvSpPr txBox="1">
            <a:spLocks/>
          </p:cNvSpPr>
          <p:nvPr/>
        </p:nvSpPr>
        <p:spPr>
          <a:xfrm>
            <a:off x="1759645" y="107359"/>
            <a:ext cx="5920011" cy="606303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200"/>
              <a:t>The whole proces is supported by repositories and CI/CD systems</a:t>
            </a:r>
          </a:p>
        </p:txBody>
      </p:sp>
      <p:sp>
        <p:nvSpPr>
          <p:cNvPr id="7" name="Walec 6">
            <a:extLst>
              <a:ext uri="{FF2B5EF4-FFF2-40B4-BE49-F238E27FC236}">
                <a16:creationId xmlns:a16="http://schemas.microsoft.com/office/drawing/2014/main" id="{008D9FA0-AFB2-734D-C552-C4511F73B92C}"/>
              </a:ext>
            </a:extLst>
          </p:cNvPr>
          <p:cNvSpPr/>
          <p:nvPr/>
        </p:nvSpPr>
        <p:spPr>
          <a:xfrm>
            <a:off x="1853050" y="1444791"/>
            <a:ext cx="723782" cy="563250"/>
          </a:xfrm>
          <a:prstGeom prst="can">
            <a:avLst/>
          </a:prstGeom>
          <a:solidFill>
            <a:schemeClr val="bg1">
              <a:lumMod val="95000"/>
              <a:alpha val="88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>
                <a:solidFill>
                  <a:schemeClr val="tx1"/>
                </a:solidFill>
                <a:latin typeface="Franklin Gothic Book" panose="020B0503020102020204" pitchFamily="34" charset="0"/>
              </a:rPr>
              <a:t>Feature store</a:t>
            </a:r>
          </a:p>
        </p:txBody>
      </p:sp>
      <p:sp>
        <p:nvSpPr>
          <p:cNvPr id="8" name="Walec 7">
            <a:extLst>
              <a:ext uri="{FF2B5EF4-FFF2-40B4-BE49-F238E27FC236}">
                <a16:creationId xmlns:a16="http://schemas.microsoft.com/office/drawing/2014/main" id="{7B37DD18-3250-22BB-9659-7B75787D3B61}"/>
              </a:ext>
            </a:extLst>
          </p:cNvPr>
          <p:cNvSpPr/>
          <p:nvPr/>
        </p:nvSpPr>
        <p:spPr>
          <a:xfrm>
            <a:off x="7815930" y="1438546"/>
            <a:ext cx="723782" cy="563250"/>
          </a:xfrm>
          <a:prstGeom prst="can">
            <a:avLst/>
          </a:prstGeom>
          <a:solidFill>
            <a:schemeClr val="bg1">
              <a:lumMod val="95000"/>
              <a:alpha val="88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>
                <a:solidFill>
                  <a:schemeClr val="tx1"/>
                </a:solidFill>
                <a:latin typeface="Franklin Gothic Book" panose="020B0503020102020204" pitchFamily="34" charset="0"/>
              </a:rPr>
              <a:t>Model registry</a:t>
            </a:r>
          </a:p>
        </p:txBody>
      </p:sp>
      <p:sp>
        <p:nvSpPr>
          <p:cNvPr id="20" name="Prostokąt zaokrąglony 19">
            <a:extLst>
              <a:ext uri="{FF2B5EF4-FFF2-40B4-BE49-F238E27FC236}">
                <a16:creationId xmlns:a16="http://schemas.microsoft.com/office/drawing/2014/main" id="{B9BEFA31-0AC5-6793-0B02-DB5DBF80D786}"/>
              </a:ext>
            </a:extLst>
          </p:cNvPr>
          <p:cNvSpPr/>
          <p:nvPr/>
        </p:nvSpPr>
        <p:spPr>
          <a:xfrm>
            <a:off x="3881004" y="1438547"/>
            <a:ext cx="2956214" cy="531306"/>
          </a:xfrm>
          <a:prstGeom prst="roundRect">
            <a:avLst/>
          </a:prstGeom>
          <a:solidFill>
            <a:schemeClr val="bg1">
              <a:lumMod val="95000"/>
              <a:alpha val="88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>
                <a:solidFill>
                  <a:schemeClr val="tx1"/>
                </a:solidFill>
                <a:latin typeface="Franklin Gothic Book" panose="020B0503020102020204" pitchFamily="34" charset="0"/>
              </a:rPr>
              <a:t>Experiment tracking</a:t>
            </a:r>
          </a:p>
        </p:txBody>
      </p:sp>
      <p:sp>
        <p:nvSpPr>
          <p:cNvPr id="33" name="Prostokąt zaokrąglony 32">
            <a:extLst>
              <a:ext uri="{FF2B5EF4-FFF2-40B4-BE49-F238E27FC236}">
                <a16:creationId xmlns:a16="http://schemas.microsoft.com/office/drawing/2014/main" id="{F4342E43-7044-3FA4-0393-73AA496E1307}"/>
              </a:ext>
            </a:extLst>
          </p:cNvPr>
          <p:cNvSpPr/>
          <p:nvPr/>
        </p:nvSpPr>
        <p:spPr>
          <a:xfrm>
            <a:off x="7727325" y="4568718"/>
            <a:ext cx="900991" cy="447403"/>
          </a:xfrm>
          <a:prstGeom prst="roundRect">
            <a:avLst/>
          </a:prstGeom>
          <a:solidFill>
            <a:schemeClr val="tx2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>
                <a:solidFill>
                  <a:schemeClr val="bg1"/>
                </a:solidFill>
                <a:latin typeface="Franklin Gothic Book" panose="020B0503020102020204" pitchFamily="34" charset="0"/>
              </a:rPr>
              <a:t>CI/CD</a:t>
            </a:r>
          </a:p>
        </p:txBody>
      </p:sp>
      <p:sp>
        <p:nvSpPr>
          <p:cNvPr id="34" name="Prostokąt zaokrąglony 33">
            <a:extLst>
              <a:ext uri="{FF2B5EF4-FFF2-40B4-BE49-F238E27FC236}">
                <a16:creationId xmlns:a16="http://schemas.microsoft.com/office/drawing/2014/main" id="{09696992-B30F-D6B4-6D9B-AB37EFB81F99}"/>
              </a:ext>
            </a:extLst>
          </p:cNvPr>
          <p:cNvSpPr/>
          <p:nvPr/>
        </p:nvSpPr>
        <p:spPr>
          <a:xfrm>
            <a:off x="3881004" y="4568715"/>
            <a:ext cx="900991" cy="447403"/>
          </a:xfrm>
          <a:prstGeom prst="roundRect">
            <a:avLst/>
          </a:prstGeom>
          <a:solidFill>
            <a:schemeClr val="tx2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>
                <a:solidFill>
                  <a:schemeClr val="bg1"/>
                </a:solidFill>
                <a:latin typeface="Franklin Gothic Book" panose="020B0503020102020204" pitchFamily="34" charset="0"/>
              </a:rPr>
              <a:t>Model monitoring</a:t>
            </a:r>
          </a:p>
        </p:txBody>
      </p:sp>
      <p:sp>
        <p:nvSpPr>
          <p:cNvPr id="35" name="Prostokąt zaokrąglony 34">
            <a:extLst>
              <a:ext uri="{FF2B5EF4-FFF2-40B4-BE49-F238E27FC236}">
                <a16:creationId xmlns:a16="http://schemas.microsoft.com/office/drawing/2014/main" id="{731A5D79-67C0-56B2-E641-121E46EF8DE9}"/>
              </a:ext>
            </a:extLst>
          </p:cNvPr>
          <p:cNvSpPr/>
          <p:nvPr/>
        </p:nvSpPr>
        <p:spPr>
          <a:xfrm>
            <a:off x="1759645" y="4568716"/>
            <a:ext cx="900991" cy="447403"/>
          </a:xfrm>
          <a:prstGeom prst="roundRect">
            <a:avLst/>
          </a:prstGeom>
          <a:solidFill>
            <a:schemeClr val="tx2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>
                <a:solidFill>
                  <a:schemeClr val="bg1"/>
                </a:solidFill>
                <a:latin typeface="Franklin Gothic Book" panose="020B0503020102020204" pitchFamily="34" charset="0"/>
              </a:rPr>
              <a:t>Infrastructure monitoring</a:t>
            </a:r>
          </a:p>
        </p:txBody>
      </p:sp>
      <p:cxnSp>
        <p:nvCxnSpPr>
          <p:cNvPr id="3" name="Łącznik prosty ze strzałką 2">
            <a:extLst>
              <a:ext uri="{FF2B5EF4-FFF2-40B4-BE49-F238E27FC236}">
                <a16:creationId xmlns:a16="http://schemas.microsoft.com/office/drawing/2014/main" id="{B2CD34D8-51EE-B9EA-E2A7-1F9104F4B312}"/>
              </a:ext>
            </a:extLst>
          </p:cNvPr>
          <p:cNvCxnSpPr>
            <a:stCxn id="10" idx="0"/>
            <a:endCxn id="7" idx="3"/>
          </p:cNvCxnSpPr>
          <p:nvPr/>
        </p:nvCxnSpPr>
        <p:spPr>
          <a:xfrm flipV="1">
            <a:off x="2214941" y="2008041"/>
            <a:ext cx="0" cy="139276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ADAA6BE9-CFCB-9395-EC92-37B8CD0DCF42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335322" y="1969853"/>
            <a:ext cx="0" cy="143095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Łącznik prosty ze strzałką 16">
            <a:extLst>
              <a:ext uri="{FF2B5EF4-FFF2-40B4-BE49-F238E27FC236}">
                <a16:creationId xmlns:a16="http://schemas.microsoft.com/office/drawing/2014/main" id="{A834C3A8-3476-712D-4A57-EDB483DBBAE5}"/>
              </a:ext>
            </a:extLst>
          </p:cNvPr>
          <p:cNvCxnSpPr>
            <a:cxnSpLocks/>
            <a:stCxn id="24" idx="0"/>
            <a:endCxn id="8" idx="3"/>
          </p:cNvCxnSpPr>
          <p:nvPr/>
        </p:nvCxnSpPr>
        <p:spPr>
          <a:xfrm flipH="1" flipV="1">
            <a:off x="8177821" y="2001796"/>
            <a:ext cx="1" cy="141994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Łącznik prosty ze strzałką 21">
            <a:extLst>
              <a:ext uri="{FF2B5EF4-FFF2-40B4-BE49-F238E27FC236}">
                <a16:creationId xmlns:a16="http://schemas.microsoft.com/office/drawing/2014/main" id="{E66CF0C0-B785-92BB-F96A-44D7EFAA70F3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2210141" y="4145267"/>
            <a:ext cx="4800" cy="42344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Łącznik prosty ze strzałką 28">
            <a:extLst>
              <a:ext uri="{FF2B5EF4-FFF2-40B4-BE49-F238E27FC236}">
                <a16:creationId xmlns:a16="http://schemas.microsoft.com/office/drawing/2014/main" id="{AFD8090C-C8F6-DD0D-2E31-870D94D65758}"/>
              </a:ext>
            </a:extLst>
          </p:cNvPr>
          <p:cNvCxnSpPr>
            <a:cxnSpLocks/>
            <a:stCxn id="11" idx="2"/>
            <a:endCxn id="34" idx="0"/>
          </p:cNvCxnSpPr>
          <p:nvPr/>
        </p:nvCxnSpPr>
        <p:spPr>
          <a:xfrm flipH="1">
            <a:off x="4331500" y="4145267"/>
            <a:ext cx="3822" cy="4234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Łącznik prosty ze strzałką 37">
            <a:extLst>
              <a:ext uri="{FF2B5EF4-FFF2-40B4-BE49-F238E27FC236}">
                <a16:creationId xmlns:a16="http://schemas.microsoft.com/office/drawing/2014/main" id="{FBA8336F-DCC7-289A-B51C-25AEDC628AD6}"/>
              </a:ext>
            </a:extLst>
          </p:cNvPr>
          <p:cNvCxnSpPr>
            <a:cxnSpLocks/>
            <a:stCxn id="24" idx="2"/>
            <a:endCxn id="33" idx="0"/>
          </p:cNvCxnSpPr>
          <p:nvPr/>
        </p:nvCxnSpPr>
        <p:spPr>
          <a:xfrm flipH="1">
            <a:off x="8177821" y="4155604"/>
            <a:ext cx="1" cy="41311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ze strzałką 43">
            <a:extLst>
              <a:ext uri="{FF2B5EF4-FFF2-40B4-BE49-F238E27FC236}">
                <a16:creationId xmlns:a16="http://schemas.microsoft.com/office/drawing/2014/main" id="{136DFDF2-959B-F691-CEA7-3C5C16749EA5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455703" y="1969853"/>
            <a:ext cx="0" cy="145188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00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0" grpId="0" animBg="1"/>
      <p:bldP spid="33" grpId="0" animBg="1"/>
      <p:bldP spid="34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A9F0CB29-C81D-66AB-A7D6-2934398D1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21" y="0"/>
            <a:ext cx="75935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34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l-PL"/>
              <a:t>So, at the end of the day, we end up with a whole bunch of methods and tools…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20B9EEF-7F85-3E36-341D-8034D5FE5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411" y="497840"/>
            <a:ext cx="6378589" cy="43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0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65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As an AI Architect…</a:t>
            </a:r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A7587CCC-6E8B-6BD6-0319-076757BA1574}"/>
              </a:ext>
            </a:extLst>
          </p:cNvPr>
          <p:cNvGrpSpPr/>
          <p:nvPr/>
        </p:nvGrpSpPr>
        <p:grpSpPr>
          <a:xfrm>
            <a:off x="4667793" y="740228"/>
            <a:ext cx="3457303" cy="3710941"/>
            <a:chOff x="4667793" y="740228"/>
            <a:chExt cx="3457303" cy="3710941"/>
          </a:xfrm>
        </p:grpSpPr>
        <p:sp>
          <p:nvSpPr>
            <p:cNvPr id="5" name="Prostokąt 4">
              <a:extLst>
                <a:ext uri="{FF2B5EF4-FFF2-40B4-BE49-F238E27FC236}">
                  <a16:creationId xmlns:a16="http://schemas.microsoft.com/office/drawing/2014/main" id="{2F869C29-06C6-4006-657B-9C4406FE9C32}"/>
                </a:ext>
              </a:extLst>
            </p:cNvPr>
            <p:cNvSpPr/>
            <p:nvPr/>
          </p:nvSpPr>
          <p:spPr>
            <a:xfrm>
              <a:off x="4667793" y="740228"/>
              <a:ext cx="3457303" cy="1001486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" name="Prostokąt 5">
              <a:extLst>
                <a:ext uri="{FF2B5EF4-FFF2-40B4-BE49-F238E27FC236}">
                  <a16:creationId xmlns:a16="http://schemas.microsoft.com/office/drawing/2014/main" id="{19401CD8-0E9D-2B45-6A6D-99C5344263FC}"/>
                </a:ext>
              </a:extLst>
            </p:cNvPr>
            <p:cNvSpPr/>
            <p:nvPr/>
          </p:nvSpPr>
          <p:spPr>
            <a:xfrm>
              <a:off x="4667793" y="2094955"/>
              <a:ext cx="3457303" cy="1001486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" name="Prostokąt 6">
              <a:extLst>
                <a:ext uri="{FF2B5EF4-FFF2-40B4-BE49-F238E27FC236}">
                  <a16:creationId xmlns:a16="http://schemas.microsoft.com/office/drawing/2014/main" id="{F94AA113-2C7B-8383-68B3-F0791F670BD0}"/>
                </a:ext>
              </a:extLst>
            </p:cNvPr>
            <p:cNvSpPr/>
            <p:nvPr/>
          </p:nvSpPr>
          <p:spPr>
            <a:xfrm>
              <a:off x="4667793" y="3449683"/>
              <a:ext cx="3457303" cy="1001486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A517216D-AE17-7077-5E28-ABD1B5414CF9}"/>
              </a:ext>
            </a:extLst>
          </p:cNvPr>
          <p:cNvGrpSpPr/>
          <p:nvPr/>
        </p:nvGrpSpPr>
        <p:grpSpPr>
          <a:xfrm>
            <a:off x="4384764" y="957942"/>
            <a:ext cx="3599527" cy="738664"/>
            <a:chOff x="4384764" y="957942"/>
            <a:chExt cx="3599527" cy="738664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1855C572-AA19-F38B-0D28-AD9A58A417D8}"/>
                </a:ext>
              </a:extLst>
            </p:cNvPr>
            <p:cNvSpPr/>
            <p:nvPr/>
          </p:nvSpPr>
          <p:spPr>
            <a:xfrm>
              <a:off x="4384764" y="957942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/>
                <a:t>1</a:t>
              </a:r>
            </a:p>
          </p:txBody>
        </p:sp>
        <p:sp>
          <p:nvSpPr>
            <p:cNvPr id="13" name="pole tekstowe 12">
              <a:extLst>
                <a:ext uri="{FF2B5EF4-FFF2-40B4-BE49-F238E27FC236}">
                  <a16:creationId xmlns:a16="http://schemas.microsoft.com/office/drawing/2014/main" id="{C9764A56-F7A8-4B99-578D-553298B2DCE6}"/>
                </a:ext>
              </a:extLst>
            </p:cNvPr>
            <p:cNvSpPr txBox="1"/>
            <p:nvPr/>
          </p:nvSpPr>
          <p:spPr>
            <a:xfrm>
              <a:off x="5082913" y="957942"/>
              <a:ext cx="290137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1400" b="1" dirty="0" err="1"/>
                <a:t>Always be aware of Your place on the landscape. </a:t>
              </a:r>
              <a:r>
                <a:rPr lang="pl-PL" sz="1400" dirty="0" err="1"/>
                <a:t>What are you working on?</a:t>
              </a:r>
            </a:p>
          </p:txBody>
        </p:sp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A227FB7-0690-AF46-589E-896EA8D4C669}"/>
              </a:ext>
            </a:extLst>
          </p:cNvPr>
          <p:cNvGrpSpPr/>
          <p:nvPr/>
        </p:nvGrpSpPr>
        <p:grpSpPr>
          <a:xfrm>
            <a:off x="4380408" y="2226366"/>
            <a:ext cx="3606061" cy="738664"/>
            <a:chOff x="4380408" y="2226366"/>
            <a:chExt cx="3606061" cy="738664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EFF5C26F-A414-8637-CE29-12AC3EC31E6A}"/>
                </a:ext>
              </a:extLst>
            </p:cNvPr>
            <p:cNvSpPr/>
            <p:nvPr/>
          </p:nvSpPr>
          <p:spPr>
            <a:xfrm>
              <a:off x="4380408" y="2312886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/>
                <a:t>2</a:t>
              </a: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D232B47D-BC9D-EBA2-7550-E1A0FAF40E06}"/>
                </a:ext>
              </a:extLst>
            </p:cNvPr>
            <p:cNvSpPr txBox="1"/>
            <p:nvPr/>
          </p:nvSpPr>
          <p:spPr>
            <a:xfrm>
              <a:off x="5085091" y="2226366"/>
              <a:ext cx="290137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1400" b="1" dirty="0" err="1"/>
                <a:t>Start with absolute minimum</a:t>
              </a:r>
              <a:r>
                <a:rPr lang="pl-PL" sz="1400" dirty="0" err="1"/>
                <a:t>: the simplest dataset, the simplest tools, the minimal number of steps…</a:t>
              </a:r>
            </a:p>
          </p:txBody>
        </p:sp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57607BEE-7DD2-B24B-8456-1202F7CBB0A8}"/>
              </a:ext>
            </a:extLst>
          </p:cNvPr>
          <p:cNvGrpSpPr/>
          <p:nvPr/>
        </p:nvGrpSpPr>
        <p:grpSpPr>
          <a:xfrm>
            <a:off x="4376052" y="3516244"/>
            <a:ext cx="3608239" cy="954107"/>
            <a:chOff x="4376052" y="3516244"/>
            <a:chExt cx="3608239" cy="954107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36AD81E9-67E5-6FA3-4F0E-AE337CAF6684}"/>
                </a:ext>
              </a:extLst>
            </p:cNvPr>
            <p:cNvSpPr/>
            <p:nvPr/>
          </p:nvSpPr>
          <p:spPr>
            <a:xfrm>
              <a:off x="4376052" y="3667830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/>
                <a:t>3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CAA3963B-3F46-7449-1D29-80448CC3415A}"/>
                </a:ext>
              </a:extLst>
            </p:cNvPr>
            <p:cNvSpPr txBox="1"/>
            <p:nvPr/>
          </p:nvSpPr>
          <p:spPr>
            <a:xfrm>
              <a:off x="5082913" y="3516244"/>
              <a:ext cx="29013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1400" b="1" dirty="0" err="1"/>
                <a:t>Add extra complications in case they add a real value. </a:t>
              </a:r>
              <a:r>
                <a:rPr lang="pl-PL" sz="1400" dirty="0" err="1"/>
                <a:t>Make Your ML Pipeline scalable, automate for good, etc.</a:t>
              </a:r>
              <a:endParaRPr lang="pl-PL" sz="1400" b="1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174662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9FD9C9-0860-B025-037D-432802A3F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Dive In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B326FD10-8DC2-681A-BAC0-72A63A51F9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/>
              <a:t>Model Development</a:t>
            </a:r>
          </a:p>
        </p:txBody>
      </p:sp>
    </p:spTree>
    <p:extLst>
      <p:ext uri="{BB962C8B-B14F-4D97-AF65-F5344CB8AC3E}">
        <p14:creationId xmlns:p14="http://schemas.microsoft.com/office/powerpoint/2010/main" val="3540183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056">
            <a:extLst>
              <a:ext uri="{FF2B5EF4-FFF2-40B4-BE49-F238E27FC236}">
                <a16:creationId xmlns:a16="http://schemas.microsoft.com/office/drawing/2014/main" id="{45F711C7-DF19-5D44-FA34-2BE078C32ED8}"/>
              </a:ext>
            </a:extLst>
          </p:cNvPr>
          <p:cNvGrpSpPr/>
          <p:nvPr/>
        </p:nvGrpSpPr>
        <p:grpSpPr>
          <a:xfrm rot="5400000">
            <a:off x="3265322" y="1299219"/>
            <a:ext cx="2613356" cy="2545062"/>
            <a:chOff x="4351481" y="1434923"/>
            <a:chExt cx="3484475" cy="3393416"/>
          </a:xfrm>
        </p:grpSpPr>
        <p:sp>
          <p:nvSpPr>
            <p:cNvPr id="4" name="Block Arc 43">
              <a:extLst>
                <a:ext uri="{FF2B5EF4-FFF2-40B4-BE49-F238E27FC236}">
                  <a16:creationId xmlns:a16="http://schemas.microsoft.com/office/drawing/2014/main" id="{4F2761D0-3E97-1557-8C4B-95B06C4A4334}"/>
                </a:ext>
              </a:extLst>
            </p:cNvPr>
            <p:cNvSpPr/>
            <p:nvPr/>
          </p:nvSpPr>
          <p:spPr>
            <a:xfrm rot="5610717">
              <a:off x="4351483" y="1501144"/>
              <a:ext cx="3327194" cy="3327196"/>
            </a:xfrm>
            <a:prstGeom prst="blockArc">
              <a:avLst>
                <a:gd name="adj1" fmla="val 7115127"/>
                <a:gd name="adj2" fmla="val 15728497"/>
                <a:gd name="adj3" fmla="val 2237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5" name="Block Arc 44">
              <a:extLst>
                <a:ext uri="{FF2B5EF4-FFF2-40B4-BE49-F238E27FC236}">
                  <a16:creationId xmlns:a16="http://schemas.microsoft.com/office/drawing/2014/main" id="{9B3A0598-B5C1-F7CD-7B45-A0E7B548A43B}"/>
                </a:ext>
              </a:extLst>
            </p:cNvPr>
            <p:cNvSpPr/>
            <p:nvPr/>
          </p:nvSpPr>
          <p:spPr>
            <a:xfrm rot="18942508">
              <a:off x="4354723" y="1465829"/>
              <a:ext cx="3327197" cy="3327193"/>
            </a:xfrm>
            <a:prstGeom prst="blockArc">
              <a:avLst>
                <a:gd name="adj1" fmla="val 7105488"/>
                <a:gd name="adj2" fmla="val 16566128"/>
                <a:gd name="adj3" fmla="val 2305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6" name="Block Arc 45">
              <a:extLst>
                <a:ext uri="{FF2B5EF4-FFF2-40B4-BE49-F238E27FC236}">
                  <a16:creationId xmlns:a16="http://schemas.microsoft.com/office/drawing/2014/main" id="{60CBBB04-40D0-B30E-D96D-08DF9834A155}"/>
                </a:ext>
              </a:extLst>
            </p:cNvPr>
            <p:cNvSpPr/>
            <p:nvPr/>
          </p:nvSpPr>
          <p:spPr>
            <a:xfrm rot="11010717">
              <a:off x="4351481" y="1464938"/>
              <a:ext cx="3327196" cy="3327194"/>
            </a:xfrm>
            <a:prstGeom prst="blockArc">
              <a:avLst>
                <a:gd name="adj1" fmla="val 10545816"/>
                <a:gd name="adj2" fmla="val 17712953"/>
                <a:gd name="adj3" fmla="val 2299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7" name="Isosceles Triangle 46">
              <a:extLst>
                <a:ext uri="{FF2B5EF4-FFF2-40B4-BE49-F238E27FC236}">
                  <a16:creationId xmlns:a16="http://schemas.microsoft.com/office/drawing/2014/main" id="{8DD394B0-6E80-F9CA-D45D-2E52590C4CCC}"/>
                </a:ext>
              </a:extLst>
            </p:cNvPr>
            <p:cNvSpPr/>
            <p:nvPr/>
          </p:nvSpPr>
          <p:spPr>
            <a:xfrm rot="10800000">
              <a:off x="6770356" y="3039635"/>
              <a:ext cx="1065600" cy="6984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Isosceles Triangle 47">
              <a:extLst>
                <a:ext uri="{FF2B5EF4-FFF2-40B4-BE49-F238E27FC236}">
                  <a16:creationId xmlns:a16="http://schemas.microsoft.com/office/drawing/2014/main" id="{2F66CF09-F674-DCDF-1725-87246CEAD2F3}"/>
                </a:ext>
              </a:extLst>
            </p:cNvPr>
            <p:cNvSpPr/>
            <p:nvPr/>
          </p:nvSpPr>
          <p:spPr>
            <a:xfrm rot="17752215">
              <a:off x="4596572" y="3766413"/>
              <a:ext cx="1066028" cy="69660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Isosceles Triangle 48">
              <a:extLst>
                <a:ext uri="{FF2B5EF4-FFF2-40B4-BE49-F238E27FC236}">
                  <a16:creationId xmlns:a16="http://schemas.microsoft.com/office/drawing/2014/main" id="{7F1AD8E3-CDA3-A1D3-5055-6430D76E8692}"/>
                </a:ext>
              </a:extLst>
            </p:cNvPr>
            <p:cNvSpPr/>
            <p:nvPr/>
          </p:nvSpPr>
          <p:spPr>
            <a:xfrm rot="3093374">
              <a:off x="4879548" y="1618523"/>
              <a:ext cx="1065600" cy="6984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TextBox 49">
              <a:extLst>
                <a:ext uri="{FF2B5EF4-FFF2-40B4-BE49-F238E27FC236}">
                  <a16:creationId xmlns:a16="http://schemas.microsoft.com/office/drawing/2014/main" id="{CCA07370-728B-B7F3-15C3-EE118AF58440}"/>
                </a:ext>
              </a:extLst>
            </p:cNvPr>
            <p:cNvSpPr txBox="1"/>
            <p:nvPr/>
          </p:nvSpPr>
          <p:spPr>
            <a:xfrm rot="16200000">
              <a:off x="7023324" y="2992391"/>
              <a:ext cx="60956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+mj-lt"/>
                </a:rPr>
                <a:t>02</a:t>
              </a:r>
            </a:p>
          </p:txBody>
        </p:sp>
        <p:sp>
          <p:nvSpPr>
            <p:cNvPr id="11" name="TextBox 50">
              <a:extLst>
                <a:ext uri="{FF2B5EF4-FFF2-40B4-BE49-F238E27FC236}">
                  <a16:creationId xmlns:a16="http://schemas.microsoft.com/office/drawing/2014/main" id="{05EB9838-4824-F8D8-D263-0E41279DB50F}"/>
                </a:ext>
              </a:extLst>
            </p:cNvPr>
            <p:cNvSpPr txBox="1"/>
            <p:nvPr/>
          </p:nvSpPr>
          <p:spPr>
            <a:xfrm rot="12565585">
              <a:off x="4888238" y="3903823"/>
              <a:ext cx="60956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+mj-lt"/>
                </a:rPr>
                <a:t>03</a:t>
              </a:r>
            </a:p>
          </p:txBody>
        </p:sp>
        <p:sp>
          <p:nvSpPr>
            <p:cNvPr id="12" name="TextBox 51">
              <a:extLst>
                <a:ext uri="{FF2B5EF4-FFF2-40B4-BE49-F238E27FC236}">
                  <a16:creationId xmlns:a16="http://schemas.microsoft.com/office/drawing/2014/main" id="{343344D8-ED03-614F-4AED-8C3DDD546744}"/>
                </a:ext>
              </a:extLst>
            </p:cNvPr>
            <p:cNvSpPr txBox="1"/>
            <p:nvPr/>
          </p:nvSpPr>
          <p:spPr>
            <a:xfrm rot="19463698">
              <a:off x="5017216" y="1769428"/>
              <a:ext cx="60187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  <p:sp>
          <p:nvSpPr>
            <p:cNvPr id="13" name="TextBox 52">
              <a:extLst>
                <a:ext uri="{FF2B5EF4-FFF2-40B4-BE49-F238E27FC236}">
                  <a16:creationId xmlns:a16="http://schemas.microsoft.com/office/drawing/2014/main" id="{BDB62CD3-857C-3D90-921D-75C28CCA0486}"/>
                </a:ext>
              </a:extLst>
            </p:cNvPr>
            <p:cNvSpPr txBox="1"/>
            <p:nvPr/>
          </p:nvSpPr>
          <p:spPr>
            <a:xfrm rot="2810109">
              <a:off x="6481961" y="2062368"/>
              <a:ext cx="830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Deploy</a:t>
              </a:r>
            </a:p>
          </p:txBody>
        </p:sp>
        <p:sp>
          <p:nvSpPr>
            <p:cNvPr id="14" name="TextBox 53">
              <a:extLst>
                <a:ext uri="{FF2B5EF4-FFF2-40B4-BE49-F238E27FC236}">
                  <a16:creationId xmlns:a16="http://schemas.microsoft.com/office/drawing/2014/main" id="{C9FDFBE4-F3B5-40F2-97E5-27FB0804D88C}"/>
                </a:ext>
              </a:extLst>
            </p:cNvPr>
            <p:cNvSpPr txBox="1"/>
            <p:nvPr/>
          </p:nvSpPr>
          <p:spPr>
            <a:xfrm rot="9023406">
              <a:off x="6078674" y="4089926"/>
              <a:ext cx="91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Monitor</a:t>
              </a:r>
            </a:p>
          </p:txBody>
        </p:sp>
        <p:sp>
          <p:nvSpPr>
            <p:cNvPr id="15" name="TextBox 54">
              <a:extLst>
                <a:ext uri="{FF2B5EF4-FFF2-40B4-BE49-F238E27FC236}">
                  <a16:creationId xmlns:a16="http://schemas.microsoft.com/office/drawing/2014/main" id="{F02AB9D6-3285-2DBB-7E90-5B4383284095}"/>
                </a:ext>
              </a:extLst>
            </p:cNvPr>
            <p:cNvSpPr txBox="1"/>
            <p:nvPr/>
          </p:nvSpPr>
          <p:spPr>
            <a:xfrm rot="16200000">
              <a:off x="4185914" y="2899202"/>
              <a:ext cx="940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Develop</a:t>
              </a:r>
            </a:p>
          </p:txBody>
        </p:sp>
      </p:grpSp>
      <p:sp>
        <p:nvSpPr>
          <p:cNvPr id="2" name="Prostokąt 1">
            <a:extLst>
              <a:ext uri="{FF2B5EF4-FFF2-40B4-BE49-F238E27FC236}">
                <a16:creationId xmlns:a16="http://schemas.microsoft.com/office/drawing/2014/main" id="{BD2E625A-9A0B-65D9-2C68-C4F8ACE49EC7}"/>
              </a:ext>
            </a:extLst>
          </p:cNvPr>
          <p:cNvSpPr/>
          <p:nvPr/>
        </p:nvSpPr>
        <p:spPr>
          <a:xfrm>
            <a:off x="2727702" y="2186053"/>
            <a:ext cx="3773837" cy="1692376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834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CRISP-DM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F36091E2-B4FB-ADCD-2E98-B19C29D81111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20 years old, but works </a:t>
            </a:r>
            <a:r>
              <a:rPr lang="pl-PL">
                <a:solidFill>
                  <a:schemeClr val="tx1"/>
                </a:solidFill>
                <a:sym typeface="Wingdings" pitchFamily="2" charset="2"/>
              </a:rPr>
              <a:t></a:t>
            </a:r>
            <a:endParaRPr lang="pl-PL">
              <a:solidFill>
                <a:schemeClr val="tx1"/>
              </a:solidFill>
            </a:endParaRPr>
          </a:p>
          <a:p>
            <a:pPr marL="180000"/>
            <a:endParaRPr lang="pl-PL" sz="800">
              <a:solidFill>
                <a:schemeClr val="tx1"/>
              </a:solidFill>
            </a:endParaRPr>
          </a:p>
          <a:p>
            <a:pPr marL="180000"/>
            <a:endParaRPr lang="pl-PL" sz="800">
              <a:solidFill>
                <a:schemeClr val="tx1"/>
              </a:solidFill>
            </a:endParaRPr>
          </a:p>
          <a:p>
            <a:pPr marL="180000"/>
            <a:endParaRPr lang="pl-PL" sz="800">
              <a:solidFill>
                <a:schemeClr val="tx1"/>
              </a:solidFill>
            </a:endParaRPr>
          </a:p>
          <a:p>
            <a:pPr marL="180000"/>
            <a:endParaRPr lang="pl-PL" sz="800">
              <a:solidFill>
                <a:schemeClr val="tx1"/>
              </a:solidFill>
            </a:endParaRPr>
          </a:p>
          <a:p>
            <a:pPr marL="180000"/>
            <a:endParaRPr lang="pl-PL" sz="800">
              <a:solidFill>
                <a:schemeClr val="tx1"/>
              </a:solidFill>
            </a:endParaRPr>
          </a:p>
          <a:p>
            <a:pPr marL="180000"/>
            <a:endParaRPr lang="pl-PL" sz="800">
              <a:solidFill>
                <a:schemeClr val="tx1"/>
              </a:solidFill>
            </a:endParaRPr>
          </a:p>
          <a:p>
            <a:pPr marL="180000"/>
            <a:endParaRPr lang="pl-PL" sz="800">
              <a:solidFill>
                <a:schemeClr val="tx1"/>
              </a:solidFill>
            </a:endParaRPr>
          </a:p>
        </p:txBody>
      </p:sp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FE0FB8F0-21DE-DE2B-668D-E5268D3C8C72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151DDDCE-971A-9361-869A-2CB442E7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583" y="238124"/>
            <a:ext cx="5110509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05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3E388860-3F71-7145-D65B-42CC34D35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2252"/>
            <a:ext cx="7772400" cy="457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4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A bit more agile version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E8FB947-7636-E123-2EAF-FCE10509D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239" y="1157553"/>
            <a:ext cx="4864833" cy="282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9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7" name="Group 2056"/>
          <p:cNvGrpSpPr/>
          <p:nvPr/>
        </p:nvGrpSpPr>
        <p:grpSpPr>
          <a:xfrm rot="5400000">
            <a:off x="4537853" y="1299218"/>
            <a:ext cx="2613356" cy="2545062"/>
            <a:chOff x="4351481" y="1434923"/>
            <a:chExt cx="3484475" cy="3393416"/>
          </a:xfrm>
        </p:grpSpPr>
        <p:sp>
          <p:nvSpPr>
            <p:cNvPr id="44" name="Block Arc 43"/>
            <p:cNvSpPr/>
            <p:nvPr/>
          </p:nvSpPr>
          <p:spPr>
            <a:xfrm rot="5610717">
              <a:off x="4351483" y="1501144"/>
              <a:ext cx="3327194" cy="3327196"/>
            </a:xfrm>
            <a:prstGeom prst="blockArc">
              <a:avLst>
                <a:gd name="adj1" fmla="val 7115127"/>
                <a:gd name="adj2" fmla="val 15728497"/>
                <a:gd name="adj3" fmla="val 2237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45" name="Block Arc 44"/>
            <p:cNvSpPr/>
            <p:nvPr/>
          </p:nvSpPr>
          <p:spPr>
            <a:xfrm rot="18942508">
              <a:off x="4354723" y="1465829"/>
              <a:ext cx="3327197" cy="3327193"/>
            </a:xfrm>
            <a:prstGeom prst="blockArc">
              <a:avLst>
                <a:gd name="adj1" fmla="val 7105488"/>
                <a:gd name="adj2" fmla="val 16566128"/>
                <a:gd name="adj3" fmla="val 2305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46" name="Block Arc 45"/>
            <p:cNvSpPr/>
            <p:nvPr/>
          </p:nvSpPr>
          <p:spPr>
            <a:xfrm rot="11010717">
              <a:off x="4351481" y="1464938"/>
              <a:ext cx="3327196" cy="3327194"/>
            </a:xfrm>
            <a:prstGeom prst="blockArc">
              <a:avLst>
                <a:gd name="adj1" fmla="val 10545816"/>
                <a:gd name="adj2" fmla="val 17712953"/>
                <a:gd name="adj3" fmla="val 2299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47" name="Isosceles Triangle 46"/>
            <p:cNvSpPr/>
            <p:nvPr/>
          </p:nvSpPr>
          <p:spPr>
            <a:xfrm rot="10800000">
              <a:off x="6770356" y="3039635"/>
              <a:ext cx="1065600" cy="6984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Isosceles Triangle 47"/>
            <p:cNvSpPr/>
            <p:nvPr/>
          </p:nvSpPr>
          <p:spPr>
            <a:xfrm rot="17752215">
              <a:off x="4596572" y="3766413"/>
              <a:ext cx="1066028" cy="69660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Isosceles Triangle 48"/>
            <p:cNvSpPr/>
            <p:nvPr/>
          </p:nvSpPr>
          <p:spPr>
            <a:xfrm rot="3093374">
              <a:off x="4879548" y="1618523"/>
              <a:ext cx="1065600" cy="6984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TextBox 49"/>
            <p:cNvSpPr txBox="1"/>
            <p:nvPr/>
          </p:nvSpPr>
          <p:spPr>
            <a:xfrm rot="16200000">
              <a:off x="7023324" y="2992391"/>
              <a:ext cx="60956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+mj-lt"/>
                </a:rPr>
                <a:t>02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 rot="12565585">
              <a:off x="4888238" y="3903823"/>
              <a:ext cx="60956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+mj-lt"/>
                </a:rPr>
                <a:t>03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 rot="19463698">
              <a:off x="5017216" y="1769428"/>
              <a:ext cx="60187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 rot="2810109">
              <a:off x="6453962" y="2062366"/>
              <a:ext cx="886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Provide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 rot="9023406">
              <a:off x="6068202" y="4089924"/>
              <a:ext cx="935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Improve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 rot="16200000">
              <a:off x="4235970" y="2899202"/>
              <a:ext cx="840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Design</a:t>
              </a:r>
            </a:p>
          </p:txBody>
        </p:sp>
      </p:grp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20ABB39-B831-DF61-0982-D0A9C46BF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Generally, it looks like that…</a:t>
            </a:r>
          </a:p>
        </p:txBody>
      </p:sp>
    </p:spTree>
    <p:extLst>
      <p:ext uri="{BB962C8B-B14F-4D97-AF65-F5344CB8AC3E}">
        <p14:creationId xmlns:p14="http://schemas.microsoft.com/office/powerpoint/2010/main" val="2385179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a 68">
            <a:extLst>
              <a:ext uri="{FF2B5EF4-FFF2-40B4-BE49-F238E27FC236}">
                <a16:creationId xmlns:a16="http://schemas.microsoft.com/office/drawing/2014/main" id="{9104569C-1EE2-603B-D4AB-78602C8AEAB3}"/>
              </a:ext>
            </a:extLst>
          </p:cNvPr>
          <p:cNvGrpSpPr/>
          <p:nvPr/>
        </p:nvGrpSpPr>
        <p:grpSpPr>
          <a:xfrm>
            <a:off x="3827961" y="233487"/>
            <a:ext cx="2406732" cy="723049"/>
            <a:chOff x="3827961" y="233487"/>
            <a:chExt cx="2406732" cy="723049"/>
          </a:xfrm>
        </p:grpSpPr>
        <p:sp>
          <p:nvSpPr>
            <p:cNvPr id="2" name="Dowolny kształt 1">
              <a:extLst>
                <a:ext uri="{FF2B5EF4-FFF2-40B4-BE49-F238E27FC236}">
                  <a16:creationId xmlns:a16="http://schemas.microsoft.com/office/drawing/2014/main" id="{B7E34D81-AC36-2DEF-5449-5B5647FC3B7D}"/>
                </a:ext>
              </a:extLst>
            </p:cNvPr>
            <p:cNvSpPr/>
            <p:nvPr/>
          </p:nvSpPr>
          <p:spPr>
            <a:xfrm rot="1091172">
              <a:off x="3827961" y="709625"/>
              <a:ext cx="1163310" cy="246911"/>
            </a:xfrm>
            <a:custGeom>
              <a:avLst/>
              <a:gdLst>
                <a:gd name="connsiteX0" fmla="*/ 455727 w 911451"/>
                <a:gd name="connsiteY0" fmla="*/ 0 h 193454"/>
                <a:gd name="connsiteX1" fmla="*/ 765846 w 911451"/>
                <a:gd name="connsiteY1" fmla="*/ 31263 h 193454"/>
                <a:gd name="connsiteX2" fmla="*/ 911451 w 911451"/>
                <a:gd name="connsiteY2" fmla="*/ 68702 h 193454"/>
                <a:gd name="connsiteX3" fmla="*/ 872778 w 911451"/>
                <a:gd name="connsiteY3" fmla="*/ 193454 h 193454"/>
                <a:gd name="connsiteX4" fmla="*/ 739529 w 911451"/>
                <a:gd name="connsiteY4" fmla="*/ 159192 h 193454"/>
                <a:gd name="connsiteX5" fmla="*/ 455726 w 911451"/>
                <a:gd name="connsiteY5" fmla="*/ 130582 h 193454"/>
                <a:gd name="connsiteX6" fmla="*/ 171924 w 911451"/>
                <a:gd name="connsiteY6" fmla="*/ 159192 h 193454"/>
                <a:gd name="connsiteX7" fmla="*/ 38673 w 911451"/>
                <a:gd name="connsiteY7" fmla="*/ 193454 h 193454"/>
                <a:gd name="connsiteX8" fmla="*/ 0 w 911451"/>
                <a:gd name="connsiteY8" fmla="*/ 68702 h 193454"/>
                <a:gd name="connsiteX9" fmla="*/ 145608 w 911451"/>
                <a:gd name="connsiteY9" fmla="*/ 31263 h 193454"/>
                <a:gd name="connsiteX10" fmla="*/ 455727 w 911451"/>
                <a:gd name="connsiteY10" fmla="*/ 0 h 19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1451" h="193454">
                  <a:moveTo>
                    <a:pt x="455727" y="0"/>
                  </a:moveTo>
                  <a:cubicBezTo>
                    <a:pt x="561958" y="0"/>
                    <a:pt x="665675" y="10765"/>
                    <a:pt x="765846" y="31263"/>
                  </a:cubicBezTo>
                  <a:lnTo>
                    <a:pt x="911451" y="68702"/>
                  </a:lnTo>
                  <a:lnTo>
                    <a:pt x="872778" y="193454"/>
                  </a:lnTo>
                  <a:lnTo>
                    <a:pt x="739529" y="159192"/>
                  </a:lnTo>
                  <a:cubicBezTo>
                    <a:pt x="647858" y="140433"/>
                    <a:pt x="552942" y="130582"/>
                    <a:pt x="455726" y="130582"/>
                  </a:cubicBezTo>
                  <a:cubicBezTo>
                    <a:pt x="358510" y="130582"/>
                    <a:pt x="263595" y="140433"/>
                    <a:pt x="171924" y="159192"/>
                  </a:cubicBezTo>
                  <a:lnTo>
                    <a:pt x="38673" y="193454"/>
                  </a:lnTo>
                  <a:lnTo>
                    <a:pt x="0" y="68702"/>
                  </a:lnTo>
                  <a:lnTo>
                    <a:pt x="145608" y="31263"/>
                  </a:lnTo>
                  <a:cubicBezTo>
                    <a:pt x="245779" y="10765"/>
                    <a:pt x="349496" y="0"/>
                    <a:pt x="455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  <p:grpSp>
          <p:nvGrpSpPr>
            <p:cNvPr id="67" name="Grupa 66">
              <a:extLst>
                <a:ext uri="{FF2B5EF4-FFF2-40B4-BE49-F238E27FC236}">
                  <a16:creationId xmlns:a16="http://schemas.microsoft.com/office/drawing/2014/main" id="{5625B2B2-2AD7-389A-E833-7726E2663494}"/>
                </a:ext>
              </a:extLst>
            </p:cNvPr>
            <p:cNvGrpSpPr/>
            <p:nvPr/>
          </p:nvGrpSpPr>
          <p:grpSpPr>
            <a:xfrm>
              <a:off x="4490664" y="233487"/>
              <a:ext cx="1744029" cy="371712"/>
              <a:chOff x="4490664" y="233487"/>
              <a:chExt cx="1744029" cy="371712"/>
            </a:xfrm>
          </p:grpSpPr>
          <p:sp>
            <p:nvSpPr>
              <p:cNvPr id="4" name="Owal 3">
                <a:extLst>
                  <a:ext uri="{FF2B5EF4-FFF2-40B4-BE49-F238E27FC236}">
                    <a16:creationId xmlns:a16="http://schemas.microsoft.com/office/drawing/2014/main" id="{9A5F2E9F-F35C-A618-D2D5-26DC7BE4F1F9}"/>
                  </a:ext>
                </a:extLst>
              </p:cNvPr>
              <p:cNvSpPr/>
              <p:nvPr/>
            </p:nvSpPr>
            <p:spPr>
              <a:xfrm>
                <a:off x="4490664" y="396194"/>
                <a:ext cx="209005" cy="20900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800"/>
                  <a:t>1</a:t>
                </a:r>
              </a:p>
            </p:txBody>
          </p:sp>
          <p:sp>
            <p:nvSpPr>
              <p:cNvPr id="7" name="pole tekstowe 6">
                <a:extLst>
                  <a:ext uri="{FF2B5EF4-FFF2-40B4-BE49-F238E27FC236}">
                    <a16:creationId xmlns:a16="http://schemas.microsoft.com/office/drawing/2014/main" id="{10CDE865-C8CA-5F20-6F9C-E1BAE813FCE6}"/>
                  </a:ext>
                </a:extLst>
              </p:cNvPr>
              <p:cNvSpPr txBox="1"/>
              <p:nvPr/>
            </p:nvSpPr>
            <p:spPr>
              <a:xfrm>
                <a:off x="4674063" y="233487"/>
                <a:ext cx="1560630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pl-PL" sz="900" b="1" dirty="0" err="1"/>
                  <a:t>Business analysis</a:t>
                </a:r>
              </a:p>
            </p:txBody>
          </p:sp>
        </p:grp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1E5555D4-D21E-B194-EF87-48A7A2D37755}"/>
              </a:ext>
            </a:extLst>
          </p:cNvPr>
          <p:cNvGrpSpPr/>
          <p:nvPr/>
        </p:nvGrpSpPr>
        <p:grpSpPr>
          <a:xfrm>
            <a:off x="4797056" y="1082291"/>
            <a:ext cx="2192326" cy="823479"/>
            <a:chOff x="4797056" y="1082291"/>
            <a:chExt cx="2192326" cy="823479"/>
          </a:xfrm>
        </p:grpSpPr>
        <p:sp>
          <p:nvSpPr>
            <p:cNvPr id="3" name="Dowolny kształt 2">
              <a:extLst>
                <a:ext uri="{FF2B5EF4-FFF2-40B4-BE49-F238E27FC236}">
                  <a16:creationId xmlns:a16="http://schemas.microsoft.com/office/drawing/2014/main" id="{7D485E2C-D6D8-A264-EAEC-03218DE133D4}"/>
                </a:ext>
              </a:extLst>
            </p:cNvPr>
            <p:cNvSpPr/>
            <p:nvPr/>
          </p:nvSpPr>
          <p:spPr>
            <a:xfrm rot="1091172">
              <a:off x="4797056" y="1119715"/>
              <a:ext cx="1012135" cy="786055"/>
            </a:xfrm>
            <a:custGeom>
              <a:avLst/>
              <a:gdLst>
                <a:gd name="connsiteX0" fmla="*/ 42004 w 793005"/>
                <a:gd name="connsiteY0" fmla="*/ 0 h 615873"/>
                <a:gd name="connsiteX1" fmla="*/ 164177 w 793005"/>
                <a:gd name="connsiteY1" fmla="*/ 44716 h 615873"/>
                <a:gd name="connsiteX2" fmla="*/ 752614 w 793005"/>
                <a:gd name="connsiteY2" fmla="*/ 483765 h 615873"/>
                <a:gd name="connsiteX3" fmla="*/ 793005 w 793005"/>
                <a:gd name="connsiteY3" fmla="*/ 537779 h 615873"/>
                <a:gd name="connsiteX4" fmla="*/ 688526 w 793005"/>
                <a:gd name="connsiteY4" fmla="*/ 615873 h 615873"/>
                <a:gd name="connsiteX5" fmla="*/ 651850 w 793005"/>
                <a:gd name="connsiteY5" fmla="*/ 566827 h 615873"/>
                <a:gd name="connsiteX6" fmla="*/ 113348 w 793005"/>
                <a:gd name="connsiteY6" fmla="*/ 165036 h 615873"/>
                <a:gd name="connsiteX7" fmla="*/ 0 w 793005"/>
                <a:gd name="connsiteY7" fmla="*/ 123550 h 61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3005" h="615873">
                  <a:moveTo>
                    <a:pt x="42004" y="0"/>
                  </a:moveTo>
                  <a:lnTo>
                    <a:pt x="164177" y="44716"/>
                  </a:lnTo>
                  <a:cubicBezTo>
                    <a:pt x="394299" y="142049"/>
                    <a:pt x="595817" y="293770"/>
                    <a:pt x="752614" y="483765"/>
                  </a:cubicBezTo>
                  <a:lnTo>
                    <a:pt x="793005" y="537779"/>
                  </a:lnTo>
                  <a:lnTo>
                    <a:pt x="688526" y="615873"/>
                  </a:lnTo>
                  <a:lnTo>
                    <a:pt x="651850" y="566827"/>
                  </a:lnTo>
                  <a:cubicBezTo>
                    <a:pt x="508358" y="392956"/>
                    <a:pt x="323942" y="254109"/>
                    <a:pt x="113348" y="165036"/>
                  </a:cubicBezTo>
                  <a:lnTo>
                    <a:pt x="0" y="12355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  <p:grpSp>
          <p:nvGrpSpPr>
            <p:cNvPr id="68" name="Grupa 67">
              <a:extLst>
                <a:ext uri="{FF2B5EF4-FFF2-40B4-BE49-F238E27FC236}">
                  <a16:creationId xmlns:a16="http://schemas.microsoft.com/office/drawing/2014/main" id="{C09A6A5F-477E-7816-8640-455B4950F65F}"/>
                </a:ext>
              </a:extLst>
            </p:cNvPr>
            <p:cNvGrpSpPr/>
            <p:nvPr/>
          </p:nvGrpSpPr>
          <p:grpSpPr>
            <a:xfrm>
              <a:off x="5478447" y="1082291"/>
              <a:ext cx="1510935" cy="239541"/>
              <a:chOff x="5478447" y="1082291"/>
              <a:chExt cx="1510935" cy="239541"/>
            </a:xfrm>
          </p:grpSpPr>
          <p:sp>
            <p:nvSpPr>
              <p:cNvPr id="5" name="Owal 4">
                <a:extLst>
                  <a:ext uri="{FF2B5EF4-FFF2-40B4-BE49-F238E27FC236}">
                    <a16:creationId xmlns:a16="http://schemas.microsoft.com/office/drawing/2014/main" id="{4638D602-4D9F-247C-8104-C0BF6EB741EF}"/>
                  </a:ext>
                </a:extLst>
              </p:cNvPr>
              <p:cNvSpPr/>
              <p:nvPr/>
            </p:nvSpPr>
            <p:spPr>
              <a:xfrm>
                <a:off x="5478447" y="1112827"/>
                <a:ext cx="209005" cy="20900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800"/>
                  <a:t>2</a:t>
                </a:r>
              </a:p>
            </p:txBody>
          </p:sp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0AF7D487-341B-C2A5-51EA-ED91B29E61A0}"/>
                  </a:ext>
                </a:extLst>
              </p:cNvPr>
              <p:cNvSpPr txBox="1"/>
              <p:nvPr/>
            </p:nvSpPr>
            <p:spPr>
              <a:xfrm>
                <a:off x="5696159" y="1082291"/>
                <a:ext cx="129322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pl-PL" sz="900" b="1" dirty="0" err="1"/>
                  <a:t>Data exploration</a:t>
                </a:r>
              </a:p>
            </p:txBody>
          </p:sp>
        </p:grpSp>
      </p:grpSp>
      <p:sp>
        <p:nvSpPr>
          <p:cNvPr id="19" name="Prostokąt zaokrąglony 18">
            <a:extLst>
              <a:ext uri="{FF2B5EF4-FFF2-40B4-BE49-F238E27FC236}">
                <a16:creationId xmlns:a16="http://schemas.microsoft.com/office/drawing/2014/main" id="{277C7C27-C85B-7A49-B312-0964D96DE0EE}"/>
              </a:ext>
            </a:extLst>
          </p:cNvPr>
          <p:cNvSpPr/>
          <p:nvPr/>
        </p:nvSpPr>
        <p:spPr>
          <a:xfrm>
            <a:off x="6089473" y="562604"/>
            <a:ext cx="1675253" cy="31579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</a:rPr>
              <a:t>Analysis phase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00023F08-79DB-E025-1E3E-D1F180AC496D}"/>
              </a:ext>
            </a:extLst>
          </p:cNvPr>
          <p:cNvSpPr/>
          <p:nvPr/>
        </p:nvSpPr>
        <p:spPr>
          <a:xfrm rot="1091172">
            <a:off x="5218323" y="2069064"/>
            <a:ext cx="448688" cy="1000613"/>
          </a:xfrm>
          <a:custGeom>
            <a:avLst/>
            <a:gdLst>
              <a:gd name="connsiteX0" fmla="*/ 106598 w 396131"/>
              <a:gd name="connsiteY0" fmla="*/ 0 h 883408"/>
              <a:gd name="connsiteX1" fmla="*/ 134114 w 396131"/>
              <a:gd name="connsiteY1" fmla="*/ 36796 h 883408"/>
              <a:gd name="connsiteX2" fmla="*/ 388970 w 396131"/>
              <a:gd name="connsiteY2" fmla="*/ 739814 h 883408"/>
              <a:gd name="connsiteX3" fmla="*/ 396131 w 396131"/>
              <a:gd name="connsiteY3" fmla="*/ 881639 h 883408"/>
              <a:gd name="connsiteX4" fmla="*/ 265638 w 396131"/>
              <a:gd name="connsiteY4" fmla="*/ 883408 h 883408"/>
              <a:gd name="connsiteX5" fmla="*/ 259061 w 396131"/>
              <a:gd name="connsiteY5" fmla="*/ 753165 h 883408"/>
              <a:gd name="connsiteX6" fmla="*/ 25832 w 396131"/>
              <a:gd name="connsiteY6" fmla="*/ 109806 h 883408"/>
              <a:gd name="connsiteX7" fmla="*/ 0 w 396131"/>
              <a:gd name="connsiteY7" fmla="*/ 75261 h 883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6131" h="883408">
                <a:moveTo>
                  <a:pt x="106598" y="0"/>
                </a:moveTo>
                <a:lnTo>
                  <a:pt x="134114" y="36796"/>
                </a:lnTo>
                <a:cubicBezTo>
                  <a:pt x="272379" y="241456"/>
                  <a:pt x="362703" y="481167"/>
                  <a:pt x="388970" y="739814"/>
                </a:cubicBezTo>
                <a:lnTo>
                  <a:pt x="396131" y="881639"/>
                </a:lnTo>
                <a:lnTo>
                  <a:pt x="265638" y="883408"/>
                </a:lnTo>
                <a:lnTo>
                  <a:pt x="259061" y="753165"/>
                </a:lnTo>
                <a:cubicBezTo>
                  <a:pt x="235023" y="516467"/>
                  <a:pt x="152364" y="297098"/>
                  <a:pt x="25832" y="109806"/>
                </a:cubicBezTo>
                <a:lnTo>
                  <a:pt x="0" y="7526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9" name="Dowolny kształt 8">
            <a:extLst>
              <a:ext uri="{FF2B5EF4-FFF2-40B4-BE49-F238E27FC236}">
                <a16:creationId xmlns:a16="http://schemas.microsoft.com/office/drawing/2014/main" id="{C6057645-3165-AABE-04DF-03DF85C1FC68}"/>
              </a:ext>
            </a:extLst>
          </p:cNvPr>
          <p:cNvSpPr/>
          <p:nvPr/>
        </p:nvSpPr>
        <p:spPr>
          <a:xfrm rot="1091172">
            <a:off x="4693381" y="1288363"/>
            <a:ext cx="898218" cy="697583"/>
          </a:xfrm>
          <a:custGeom>
            <a:avLst/>
            <a:gdLst>
              <a:gd name="connsiteX0" fmla="*/ 42004 w 793005"/>
              <a:gd name="connsiteY0" fmla="*/ 0 h 615873"/>
              <a:gd name="connsiteX1" fmla="*/ 164177 w 793005"/>
              <a:gd name="connsiteY1" fmla="*/ 44716 h 615873"/>
              <a:gd name="connsiteX2" fmla="*/ 752614 w 793005"/>
              <a:gd name="connsiteY2" fmla="*/ 483765 h 615873"/>
              <a:gd name="connsiteX3" fmla="*/ 793005 w 793005"/>
              <a:gd name="connsiteY3" fmla="*/ 537779 h 615873"/>
              <a:gd name="connsiteX4" fmla="*/ 688526 w 793005"/>
              <a:gd name="connsiteY4" fmla="*/ 615873 h 615873"/>
              <a:gd name="connsiteX5" fmla="*/ 651850 w 793005"/>
              <a:gd name="connsiteY5" fmla="*/ 566827 h 615873"/>
              <a:gd name="connsiteX6" fmla="*/ 113348 w 793005"/>
              <a:gd name="connsiteY6" fmla="*/ 165036 h 615873"/>
              <a:gd name="connsiteX7" fmla="*/ 0 w 793005"/>
              <a:gd name="connsiteY7" fmla="*/ 123550 h 61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3005" h="615873">
                <a:moveTo>
                  <a:pt x="42004" y="0"/>
                </a:moveTo>
                <a:lnTo>
                  <a:pt x="164177" y="44716"/>
                </a:lnTo>
                <a:cubicBezTo>
                  <a:pt x="394299" y="142049"/>
                  <a:pt x="595817" y="293770"/>
                  <a:pt x="752614" y="483765"/>
                </a:cubicBezTo>
                <a:lnTo>
                  <a:pt x="793005" y="537779"/>
                </a:lnTo>
                <a:lnTo>
                  <a:pt x="688526" y="615873"/>
                </a:lnTo>
                <a:lnTo>
                  <a:pt x="651850" y="566827"/>
                </a:lnTo>
                <a:cubicBezTo>
                  <a:pt x="508358" y="392956"/>
                  <a:pt x="323942" y="254109"/>
                  <a:pt x="113348" y="165036"/>
                </a:cubicBezTo>
                <a:lnTo>
                  <a:pt x="0" y="12355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0534C998-5EDC-93DF-FFB0-EC4A0F279CF9}"/>
              </a:ext>
            </a:extLst>
          </p:cNvPr>
          <p:cNvGrpSpPr/>
          <p:nvPr/>
        </p:nvGrpSpPr>
        <p:grpSpPr>
          <a:xfrm>
            <a:off x="5965908" y="2408413"/>
            <a:ext cx="1511338" cy="230832"/>
            <a:chOff x="5821063" y="2401944"/>
            <a:chExt cx="1511338" cy="230832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849B3E82-CBA9-75F6-8C7C-D023D0EB9D21}"/>
                </a:ext>
              </a:extLst>
            </p:cNvPr>
            <p:cNvSpPr/>
            <p:nvPr/>
          </p:nvSpPr>
          <p:spPr>
            <a:xfrm>
              <a:off x="5821063" y="2423771"/>
              <a:ext cx="209005" cy="20900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/>
                <a:t>3</a:t>
              </a: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C5E125B3-8867-3353-D0EA-1C49600D1032}"/>
                </a:ext>
              </a:extLst>
            </p:cNvPr>
            <p:cNvSpPr txBox="1"/>
            <p:nvPr/>
          </p:nvSpPr>
          <p:spPr>
            <a:xfrm>
              <a:off x="6039178" y="2401944"/>
              <a:ext cx="129322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pl-PL" sz="900" b="1" dirty="0" err="1"/>
                <a:t>Select algorithm</a:t>
              </a:r>
            </a:p>
          </p:txBody>
        </p:sp>
      </p:grpSp>
      <p:sp>
        <p:nvSpPr>
          <p:cNvPr id="12" name="Prostokąt zaokrąglony 11">
            <a:extLst>
              <a:ext uri="{FF2B5EF4-FFF2-40B4-BE49-F238E27FC236}">
                <a16:creationId xmlns:a16="http://schemas.microsoft.com/office/drawing/2014/main" id="{E151EC62-921E-362C-0D6B-B457CE9A2746}"/>
              </a:ext>
            </a:extLst>
          </p:cNvPr>
          <p:cNvSpPr/>
          <p:nvPr/>
        </p:nvSpPr>
        <p:spPr>
          <a:xfrm>
            <a:off x="6089473" y="1654790"/>
            <a:ext cx="2320728" cy="315799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pl-PL" sz="1050">
                <a:solidFill>
                  <a:schemeClr val="bg1"/>
                </a:solidFill>
              </a:rPr>
              <a:t>Is developing model feasible?</a:t>
            </a:r>
          </a:p>
        </p:txBody>
      </p:sp>
      <p:sp>
        <p:nvSpPr>
          <p:cNvPr id="14" name="Łuk 13">
            <a:extLst>
              <a:ext uri="{FF2B5EF4-FFF2-40B4-BE49-F238E27FC236}">
                <a16:creationId xmlns:a16="http://schemas.microsoft.com/office/drawing/2014/main" id="{172B42D1-4A87-72FE-CE66-5D722EBB7BDD}"/>
              </a:ext>
            </a:extLst>
          </p:cNvPr>
          <p:cNvSpPr/>
          <p:nvPr/>
        </p:nvSpPr>
        <p:spPr>
          <a:xfrm rot="19270172">
            <a:off x="1489409" y="295927"/>
            <a:ext cx="4578328" cy="4581196"/>
          </a:xfrm>
          <a:prstGeom prst="arc">
            <a:avLst>
              <a:gd name="adj1" fmla="val 19904440"/>
              <a:gd name="adj2" fmla="val 0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Łuk 16">
            <a:extLst>
              <a:ext uri="{FF2B5EF4-FFF2-40B4-BE49-F238E27FC236}">
                <a16:creationId xmlns:a16="http://schemas.microsoft.com/office/drawing/2014/main" id="{DB344C9E-CE16-7CA9-97BD-2F1622CB6163}"/>
              </a:ext>
            </a:extLst>
          </p:cNvPr>
          <p:cNvSpPr/>
          <p:nvPr/>
        </p:nvSpPr>
        <p:spPr>
          <a:xfrm rot="21262931">
            <a:off x="1547364" y="324329"/>
            <a:ext cx="4521600" cy="4521600"/>
          </a:xfrm>
          <a:prstGeom prst="arc">
            <a:avLst>
              <a:gd name="adj1" fmla="val 19829026"/>
              <a:gd name="adj2" fmla="val 94388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Dowolny kształt 12">
            <a:extLst>
              <a:ext uri="{FF2B5EF4-FFF2-40B4-BE49-F238E27FC236}">
                <a16:creationId xmlns:a16="http://schemas.microsoft.com/office/drawing/2014/main" id="{7C18DDED-AA78-EC8F-9951-B612A3BD8738}"/>
              </a:ext>
            </a:extLst>
          </p:cNvPr>
          <p:cNvSpPr/>
          <p:nvPr/>
        </p:nvSpPr>
        <p:spPr>
          <a:xfrm rot="1091172">
            <a:off x="5071350" y="2121121"/>
            <a:ext cx="396131" cy="883408"/>
          </a:xfrm>
          <a:custGeom>
            <a:avLst/>
            <a:gdLst>
              <a:gd name="connsiteX0" fmla="*/ 106598 w 396131"/>
              <a:gd name="connsiteY0" fmla="*/ 0 h 883408"/>
              <a:gd name="connsiteX1" fmla="*/ 134114 w 396131"/>
              <a:gd name="connsiteY1" fmla="*/ 36796 h 883408"/>
              <a:gd name="connsiteX2" fmla="*/ 388970 w 396131"/>
              <a:gd name="connsiteY2" fmla="*/ 739814 h 883408"/>
              <a:gd name="connsiteX3" fmla="*/ 396131 w 396131"/>
              <a:gd name="connsiteY3" fmla="*/ 881639 h 883408"/>
              <a:gd name="connsiteX4" fmla="*/ 265638 w 396131"/>
              <a:gd name="connsiteY4" fmla="*/ 883408 h 883408"/>
              <a:gd name="connsiteX5" fmla="*/ 259061 w 396131"/>
              <a:gd name="connsiteY5" fmla="*/ 753165 h 883408"/>
              <a:gd name="connsiteX6" fmla="*/ 25832 w 396131"/>
              <a:gd name="connsiteY6" fmla="*/ 109806 h 883408"/>
              <a:gd name="connsiteX7" fmla="*/ 0 w 396131"/>
              <a:gd name="connsiteY7" fmla="*/ 75261 h 883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6131" h="883408">
                <a:moveTo>
                  <a:pt x="106598" y="0"/>
                </a:moveTo>
                <a:lnTo>
                  <a:pt x="134114" y="36796"/>
                </a:lnTo>
                <a:cubicBezTo>
                  <a:pt x="272379" y="241456"/>
                  <a:pt x="362703" y="481167"/>
                  <a:pt x="388970" y="739814"/>
                </a:cubicBezTo>
                <a:lnTo>
                  <a:pt x="396131" y="881639"/>
                </a:lnTo>
                <a:lnTo>
                  <a:pt x="265638" y="883408"/>
                </a:lnTo>
                <a:lnTo>
                  <a:pt x="259061" y="753165"/>
                </a:lnTo>
                <a:cubicBezTo>
                  <a:pt x="235023" y="516467"/>
                  <a:pt x="152364" y="297098"/>
                  <a:pt x="25832" y="109806"/>
                </a:cubicBezTo>
                <a:lnTo>
                  <a:pt x="0" y="7526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5" name="Dowolny kształt 14">
            <a:extLst>
              <a:ext uri="{FF2B5EF4-FFF2-40B4-BE49-F238E27FC236}">
                <a16:creationId xmlns:a16="http://schemas.microsoft.com/office/drawing/2014/main" id="{CE122175-115F-5C14-AB0B-D7A916EB446E}"/>
              </a:ext>
            </a:extLst>
          </p:cNvPr>
          <p:cNvSpPr/>
          <p:nvPr/>
        </p:nvSpPr>
        <p:spPr>
          <a:xfrm rot="1091172">
            <a:off x="4799360" y="2974028"/>
            <a:ext cx="388378" cy="886619"/>
          </a:xfrm>
          <a:custGeom>
            <a:avLst/>
            <a:gdLst>
              <a:gd name="connsiteX0" fmla="*/ 257801 w 388378"/>
              <a:gd name="connsiteY0" fmla="*/ 0 h 886619"/>
              <a:gd name="connsiteX1" fmla="*/ 388378 w 388378"/>
              <a:gd name="connsiteY1" fmla="*/ 1770 h 886619"/>
              <a:gd name="connsiteX2" fmla="*/ 380481 w 388378"/>
              <a:gd name="connsiteY2" fmla="*/ 158157 h 886619"/>
              <a:gd name="connsiteX3" fmla="*/ 125625 w 388378"/>
              <a:gd name="connsiteY3" fmla="*/ 861175 h 886619"/>
              <a:gd name="connsiteX4" fmla="*/ 106598 w 388378"/>
              <a:gd name="connsiteY4" fmla="*/ 886619 h 886619"/>
              <a:gd name="connsiteX5" fmla="*/ 0 w 388378"/>
              <a:gd name="connsiteY5" fmla="*/ 811358 h 886619"/>
              <a:gd name="connsiteX6" fmla="*/ 17343 w 388378"/>
              <a:gd name="connsiteY6" fmla="*/ 788166 h 886619"/>
              <a:gd name="connsiteX7" fmla="*/ 257842 w 388378"/>
              <a:gd name="connsiteY7" fmla="*/ 825 h 886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378" h="886619">
                <a:moveTo>
                  <a:pt x="257801" y="0"/>
                </a:moveTo>
                <a:lnTo>
                  <a:pt x="388378" y="1770"/>
                </a:lnTo>
                <a:lnTo>
                  <a:pt x="380481" y="158157"/>
                </a:lnTo>
                <a:cubicBezTo>
                  <a:pt x="354214" y="416804"/>
                  <a:pt x="263890" y="656515"/>
                  <a:pt x="125625" y="861175"/>
                </a:cubicBezTo>
                <a:lnTo>
                  <a:pt x="106598" y="886619"/>
                </a:lnTo>
                <a:lnTo>
                  <a:pt x="0" y="811358"/>
                </a:lnTo>
                <a:lnTo>
                  <a:pt x="17343" y="788166"/>
                </a:lnTo>
                <a:cubicBezTo>
                  <a:pt x="169182" y="563415"/>
                  <a:pt x="257842" y="292474"/>
                  <a:pt x="257842" y="82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FFA50566-BB15-7B4B-5A95-1C5CC16CA890}"/>
              </a:ext>
            </a:extLst>
          </p:cNvPr>
          <p:cNvSpPr/>
          <p:nvPr/>
        </p:nvSpPr>
        <p:spPr>
          <a:xfrm rot="1091172">
            <a:off x="3904396" y="3614438"/>
            <a:ext cx="790424" cy="626572"/>
          </a:xfrm>
          <a:custGeom>
            <a:avLst/>
            <a:gdLst>
              <a:gd name="connsiteX0" fmla="*/ 685945 w 790424"/>
              <a:gd name="connsiteY0" fmla="*/ 0 h 626572"/>
              <a:gd name="connsiteX1" fmla="*/ 790424 w 790424"/>
              <a:gd name="connsiteY1" fmla="*/ 78094 h 626572"/>
              <a:gd name="connsiteX2" fmla="*/ 738046 w 790424"/>
              <a:gd name="connsiteY2" fmla="*/ 148138 h 626572"/>
              <a:gd name="connsiteX3" fmla="*/ 149609 w 790424"/>
              <a:gd name="connsiteY3" fmla="*/ 587188 h 626572"/>
              <a:gd name="connsiteX4" fmla="*/ 42003 w 790424"/>
              <a:gd name="connsiteY4" fmla="*/ 626572 h 626572"/>
              <a:gd name="connsiteX5" fmla="*/ 0 w 790424"/>
              <a:gd name="connsiteY5" fmla="*/ 503022 h 626572"/>
              <a:gd name="connsiteX6" fmla="*/ 98780 w 790424"/>
              <a:gd name="connsiteY6" fmla="*/ 466868 h 626572"/>
              <a:gd name="connsiteX7" fmla="*/ 637282 w 790424"/>
              <a:gd name="connsiteY7" fmla="*/ 65076 h 62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424" h="626572">
                <a:moveTo>
                  <a:pt x="685945" y="0"/>
                </a:moveTo>
                <a:lnTo>
                  <a:pt x="790424" y="78094"/>
                </a:lnTo>
                <a:lnTo>
                  <a:pt x="738046" y="148138"/>
                </a:lnTo>
                <a:cubicBezTo>
                  <a:pt x="581249" y="338133"/>
                  <a:pt x="379731" y="489854"/>
                  <a:pt x="149609" y="587188"/>
                </a:cubicBezTo>
                <a:lnTo>
                  <a:pt x="42003" y="626572"/>
                </a:lnTo>
                <a:lnTo>
                  <a:pt x="0" y="503022"/>
                </a:lnTo>
                <a:lnTo>
                  <a:pt x="98780" y="466868"/>
                </a:lnTo>
                <a:cubicBezTo>
                  <a:pt x="309374" y="377794"/>
                  <a:pt x="493790" y="238948"/>
                  <a:pt x="637282" y="650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20" name="Dowolny kształt 19">
            <a:extLst>
              <a:ext uri="{FF2B5EF4-FFF2-40B4-BE49-F238E27FC236}">
                <a16:creationId xmlns:a16="http://schemas.microsoft.com/office/drawing/2014/main" id="{AE8063EA-D385-0C56-2B69-56FC1565A7FA}"/>
              </a:ext>
            </a:extLst>
          </p:cNvPr>
          <p:cNvSpPr/>
          <p:nvPr/>
        </p:nvSpPr>
        <p:spPr>
          <a:xfrm rot="1091172">
            <a:off x="2948463" y="3850611"/>
            <a:ext cx="911452" cy="193454"/>
          </a:xfrm>
          <a:custGeom>
            <a:avLst/>
            <a:gdLst>
              <a:gd name="connsiteX0" fmla="*/ 38673 w 911452"/>
              <a:gd name="connsiteY0" fmla="*/ 0 h 193454"/>
              <a:gd name="connsiteX1" fmla="*/ 171924 w 911452"/>
              <a:gd name="connsiteY1" fmla="*/ 34262 h 193454"/>
              <a:gd name="connsiteX2" fmla="*/ 455726 w 911452"/>
              <a:gd name="connsiteY2" fmla="*/ 62872 h 193454"/>
              <a:gd name="connsiteX3" fmla="*/ 739529 w 911452"/>
              <a:gd name="connsiteY3" fmla="*/ 34262 h 193454"/>
              <a:gd name="connsiteX4" fmla="*/ 872779 w 911452"/>
              <a:gd name="connsiteY4" fmla="*/ 0 h 193454"/>
              <a:gd name="connsiteX5" fmla="*/ 911452 w 911452"/>
              <a:gd name="connsiteY5" fmla="*/ 124752 h 193454"/>
              <a:gd name="connsiteX6" fmla="*/ 765846 w 911452"/>
              <a:gd name="connsiteY6" fmla="*/ 162192 h 193454"/>
              <a:gd name="connsiteX7" fmla="*/ 455727 w 911452"/>
              <a:gd name="connsiteY7" fmla="*/ 193454 h 193454"/>
              <a:gd name="connsiteX8" fmla="*/ 145608 w 911452"/>
              <a:gd name="connsiteY8" fmla="*/ 162192 h 193454"/>
              <a:gd name="connsiteX9" fmla="*/ 0 w 911452"/>
              <a:gd name="connsiteY9" fmla="*/ 124752 h 193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1452" h="193454">
                <a:moveTo>
                  <a:pt x="38673" y="0"/>
                </a:moveTo>
                <a:lnTo>
                  <a:pt x="171924" y="34262"/>
                </a:lnTo>
                <a:cubicBezTo>
                  <a:pt x="263595" y="53021"/>
                  <a:pt x="358510" y="62872"/>
                  <a:pt x="455726" y="62872"/>
                </a:cubicBezTo>
                <a:cubicBezTo>
                  <a:pt x="552942" y="62872"/>
                  <a:pt x="647858" y="53021"/>
                  <a:pt x="739529" y="34262"/>
                </a:cubicBezTo>
                <a:lnTo>
                  <a:pt x="872779" y="0"/>
                </a:lnTo>
                <a:lnTo>
                  <a:pt x="911452" y="124752"/>
                </a:lnTo>
                <a:lnTo>
                  <a:pt x="765846" y="162192"/>
                </a:lnTo>
                <a:cubicBezTo>
                  <a:pt x="665675" y="182689"/>
                  <a:pt x="561958" y="193454"/>
                  <a:pt x="455727" y="193454"/>
                </a:cubicBezTo>
                <a:cubicBezTo>
                  <a:pt x="349496" y="193454"/>
                  <a:pt x="245779" y="182689"/>
                  <a:pt x="145608" y="162192"/>
                </a:cubicBezTo>
                <a:lnTo>
                  <a:pt x="0" y="12475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21" name="Dowolny kształt 20">
            <a:extLst>
              <a:ext uri="{FF2B5EF4-FFF2-40B4-BE49-F238E27FC236}">
                <a16:creationId xmlns:a16="http://schemas.microsoft.com/office/drawing/2014/main" id="{A091A50B-21ED-9736-7277-6DBCC5C280D6}"/>
              </a:ext>
            </a:extLst>
          </p:cNvPr>
          <p:cNvSpPr/>
          <p:nvPr/>
        </p:nvSpPr>
        <p:spPr>
          <a:xfrm rot="1091172">
            <a:off x="2306902" y="3101133"/>
            <a:ext cx="781075" cy="613926"/>
          </a:xfrm>
          <a:custGeom>
            <a:avLst/>
            <a:gdLst>
              <a:gd name="connsiteX0" fmla="*/ 104478 w 781075"/>
              <a:gd name="connsiteY0" fmla="*/ 0 h 613926"/>
              <a:gd name="connsiteX1" fmla="*/ 143644 w 781075"/>
              <a:gd name="connsiteY1" fmla="*/ 52377 h 613926"/>
              <a:gd name="connsiteX2" fmla="*/ 682146 w 781075"/>
              <a:gd name="connsiteY2" fmla="*/ 454169 h 613926"/>
              <a:gd name="connsiteX3" fmla="*/ 781075 w 781075"/>
              <a:gd name="connsiteY3" fmla="*/ 490377 h 613926"/>
              <a:gd name="connsiteX4" fmla="*/ 739071 w 781075"/>
              <a:gd name="connsiteY4" fmla="*/ 613926 h 613926"/>
              <a:gd name="connsiteX5" fmla="*/ 631319 w 781075"/>
              <a:gd name="connsiteY5" fmla="*/ 574489 h 613926"/>
              <a:gd name="connsiteX6" fmla="*/ 42882 w 781075"/>
              <a:gd name="connsiteY6" fmla="*/ 135439 h 613926"/>
              <a:gd name="connsiteX7" fmla="*/ 0 w 781075"/>
              <a:gd name="connsiteY7" fmla="*/ 78093 h 613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075" h="613926">
                <a:moveTo>
                  <a:pt x="104478" y="0"/>
                </a:moveTo>
                <a:lnTo>
                  <a:pt x="143644" y="52377"/>
                </a:lnTo>
                <a:cubicBezTo>
                  <a:pt x="287136" y="226249"/>
                  <a:pt x="471552" y="365095"/>
                  <a:pt x="682146" y="454169"/>
                </a:cubicBezTo>
                <a:lnTo>
                  <a:pt x="781075" y="490377"/>
                </a:lnTo>
                <a:lnTo>
                  <a:pt x="739071" y="613926"/>
                </a:lnTo>
                <a:lnTo>
                  <a:pt x="631319" y="574489"/>
                </a:lnTo>
                <a:cubicBezTo>
                  <a:pt x="401197" y="477155"/>
                  <a:pt x="199680" y="325434"/>
                  <a:pt x="42882" y="135439"/>
                </a:cubicBezTo>
                <a:lnTo>
                  <a:pt x="0" y="7809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693A75D3-0008-2BB0-AF22-175182F4A8B2}"/>
              </a:ext>
            </a:extLst>
          </p:cNvPr>
          <p:cNvSpPr/>
          <p:nvPr/>
        </p:nvSpPr>
        <p:spPr>
          <a:xfrm rot="1091172">
            <a:off x="4607898" y="1431866"/>
            <a:ext cx="793005" cy="615873"/>
          </a:xfrm>
          <a:custGeom>
            <a:avLst/>
            <a:gdLst>
              <a:gd name="connsiteX0" fmla="*/ 42004 w 793005"/>
              <a:gd name="connsiteY0" fmla="*/ 0 h 615873"/>
              <a:gd name="connsiteX1" fmla="*/ 164177 w 793005"/>
              <a:gd name="connsiteY1" fmla="*/ 44716 h 615873"/>
              <a:gd name="connsiteX2" fmla="*/ 752614 w 793005"/>
              <a:gd name="connsiteY2" fmla="*/ 483765 h 615873"/>
              <a:gd name="connsiteX3" fmla="*/ 793005 w 793005"/>
              <a:gd name="connsiteY3" fmla="*/ 537779 h 615873"/>
              <a:gd name="connsiteX4" fmla="*/ 688526 w 793005"/>
              <a:gd name="connsiteY4" fmla="*/ 615873 h 615873"/>
              <a:gd name="connsiteX5" fmla="*/ 651850 w 793005"/>
              <a:gd name="connsiteY5" fmla="*/ 566827 h 615873"/>
              <a:gd name="connsiteX6" fmla="*/ 113348 w 793005"/>
              <a:gd name="connsiteY6" fmla="*/ 165036 h 615873"/>
              <a:gd name="connsiteX7" fmla="*/ 0 w 793005"/>
              <a:gd name="connsiteY7" fmla="*/ 123550 h 61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3005" h="615873">
                <a:moveTo>
                  <a:pt x="42004" y="0"/>
                </a:moveTo>
                <a:lnTo>
                  <a:pt x="164177" y="44716"/>
                </a:lnTo>
                <a:cubicBezTo>
                  <a:pt x="394299" y="142049"/>
                  <a:pt x="595817" y="293770"/>
                  <a:pt x="752614" y="483765"/>
                </a:cubicBezTo>
                <a:lnTo>
                  <a:pt x="793005" y="537779"/>
                </a:lnTo>
                <a:lnTo>
                  <a:pt x="688526" y="615873"/>
                </a:lnTo>
                <a:lnTo>
                  <a:pt x="651850" y="566827"/>
                </a:lnTo>
                <a:cubicBezTo>
                  <a:pt x="508358" y="392956"/>
                  <a:pt x="323942" y="254109"/>
                  <a:pt x="113348" y="165036"/>
                </a:cubicBezTo>
                <a:lnTo>
                  <a:pt x="0" y="12355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EDEBA4F8-9C1F-181C-F21A-6E31D94AFAD0}"/>
              </a:ext>
            </a:extLst>
          </p:cNvPr>
          <p:cNvSpPr/>
          <p:nvPr/>
        </p:nvSpPr>
        <p:spPr>
          <a:xfrm rot="1091172">
            <a:off x="2433644" y="2212904"/>
            <a:ext cx="342885" cy="763315"/>
          </a:xfrm>
          <a:custGeom>
            <a:avLst/>
            <a:gdLst>
              <a:gd name="connsiteX0" fmla="*/ 130491 w 394787"/>
              <a:gd name="connsiteY0" fmla="*/ 0 h 878855"/>
              <a:gd name="connsiteX1" fmla="*/ 136919 w 394787"/>
              <a:gd name="connsiteY1" fmla="*/ 127284 h 878855"/>
              <a:gd name="connsiteX2" fmla="*/ 370147 w 394787"/>
              <a:gd name="connsiteY2" fmla="*/ 770644 h 878855"/>
              <a:gd name="connsiteX3" fmla="*/ 394787 w 394787"/>
              <a:gd name="connsiteY3" fmla="*/ 803594 h 878855"/>
              <a:gd name="connsiteX4" fmla="*/ 288191 w 394787"/>
              <a:gd name="connsiteY4" fmla="*/ 878855 h 878855"/>
              <a:gd name="connsiteX5" fmla="*/ 261868 w 394787"/>
              <a:gd name="connsiteY5" fmla="*/ 843653 h 878855"/>
              <a:gd name="connsiteX6" fmla="*/ 7012 w 394787"/>
              <a:gd name="connsiteY6" fmla="*/ 140635 h 878855"/>
              <a:gd name="connsiteX7" fmla="*/ 0 w 394787"/>
              <a:gd name="connsiteY7" fmla="*/ 1768 h 878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787" h="878855">
                <a:moveTo>
                  <a:pt x="130491" y="0"/>
                </a:moveTo>
                <a:lnTo>
                  <a:pt x="136919" y="127284"/>
                </a:lnTo>
                <a:cubicBezTo>
                  <a:pt x="160957" y="363982"/>
                  <a:pt x="243615" y="583351"/>
                  <a:pt x="370147" y="770644"/>
                </a:cubicBezTo>
                <a:lnTo>
                  <a:pt x="394787" y="803594"/>
                </a:lnTo>
                <a:lnTo>
                  <a:pt x="288191" y="878855"/>
                </a:lnTo>
                <a:lnTo>
                  <a:pt x="261868" y="843653"/>
                </a:lnTo>
                <a:cubicBezTo>
                  <a:pt x="123602" y="638993"/>
                  <a:pt x="33279" y="399282"/>
                  <a:pt x="7012" y="140635"/>
                </a:cubicBezTo>
                <a:lnTo>
                  <a:pt x="0" y="1768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24" name="Dowolny kształt 23">
            <a:extLst>
              <a:ext uri="{FF2B5EF4-FFF2-40B4-BE49-F238E27FC236}">
                <a16:creationId xmlns:a16="http://schemas.microsoft.com/office/drawing/2014/main" id="{FC6D75AD-9A1E-5C3E-BED3-AD099472A369}"/>
              </a:ext>
            </a:extLst>
          </p:cNvPr>
          <p:cNvSpPr/>
          <p:nvPr/>
        </p:nvSpPr>
        <p:spPr>
          <a:xfrm rot="1091172">
            <a:off x="2682551" y="1459378"/>
            <a:ext cx="343418" cy="757404"/>
          </a:xfrm>
          <a:custGeom>
            <a:avLst/>
            <a:gdLst>
              <a:gd name="connsiteX0" fmla="*/ 288803 w 395399"/>
              <a:gd name="connsiteY0" fmla="*/ 0 h 872050"/>
              <a:gd name="connsiteX1" fmla="*/ 395399 w 395399"/>
              <a:gd name="connsiteY1" fmla="*/ 75260 h 872050"/>
              <a:gd name="connsiteX2" fmla="*/ 369735 w 395399"/>
              <a:gd name="connsiteY2" fmla="*/ 109580 h 872050"/>
              <a:gd name="connsiteX3" fmla="*/ 136507 w 395399"/>
              <a:gd name="connsiteY3" fmla="*/ 752939 h 872050"/>
              <a:gd name="connsiteX4" fmla="*/ 130492 w 395399"/>
              <a:gd name="connsiteY4" fmla="*/ 872050 h 872050"/>
              <a:gd name="connsiteX5" fmla="*/ 0 w 395399"/>
              <a:gd name="connsiteY5" fmla="*/ 870281 h 872050"/>
              <a:gd name="connsiteX6" fmla="*/ 6600 w 395399"/>
              <a:gd name="connsiteY6" fmla="*/ 739588 h 872050"/>
              <a:gd name="connsiteX7" fmla="*/ 261456 w 395399"/>
              <a:gd name="connsiteY7" fmla="*/ 36570 h 87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399" h="872050">
                <a:moveTo>
                  <a:pt x="288803" y="0"/>
                </a:moveTo>
                <a:lnTo>
                  <a:pt x="395399" y="75260"/>
                </a:lnTo>
                <a:lnTo>
                  <a:pt x="369735" y="109580"/>
                </a:lnTo>
                <a:cubicBezTo>
                  <a:pt x="243203" y="296872"/>
                  <a:pt x="160545" y="516241"/>
                  <a:pt x="136507" y="752939"/>
                </a:cubicBezTo>
                <a:lnTo>
                  <a:pt x="130492" y="872050"/>
                </a:lnTo>
                <a:lnTo>
                  <a:pt x="0" y="870281"/>
                </a:lnTo>
                <a:lnTo>
                  <a:pt x="6600" y="739588"/>
                </a:lnTo>
                <a:cubicBezTo>
                  <a:pt x="32867" y="480941"/>
                  <a:pt x="123190" y="241230"/>
                  <a:pt x="261456" y="3657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25" name="Dowolny kształt 24">
            <a:extLst>
              <a:ext uri="{FF2B5EF4-FFF2-40B4-BE49-F238E27FC236}">
                <a16:creationId xmlns:a16="http://schemas.microsoft.com/office/drawing/2014/main" id="{FD61993E-4F05-140A-5F5F-8D04085AD9E5}"/>
              </a:ext>
            </a:extLst>
          </p:cNvPr>
          <p:cNvSpPr/>
          <p:nvPr/>
        </p:nvSpPr>
        <p:spPr>
          <a:xfrm rot="1091172">
            <a:off x="3114276" y="1138105"/>
            <a:ext cx="678467" cy="533443"/>
          </a:xfrm>
          <a:custGeom>
            <a:avLst/>
            <a:gdLst>
              <a:gd name="connsiteX0" fmla="*/ 739159 w 781163"/>
              <a:gd name="connsiteY0" fmla="*/ 0 h 614189"/>
              <a:gd name="connsiteX1" fmla="*/ 781163 w 781163"/>
              <a:gd name="connsiteY1" fmla="*/ 123550 h 614189"/>
              <a:gd name="connsiteX2" fmla="*/ 682383 w 781163"/>
              <a:gd name="connsiteY2" fmla="*/ 159704 h 614189"/>
              <a:gd name="connsiteX3" fmla="*/ 143881 w 781163"/>
              <a:gd name="connsiteY3" fmla="*/ 561495 h 614189"/>
              <a:gd name="connsiteX4" fmla="*/ 104478 w 781163"/>
              <a:gd name="connsiteY4" fmla="*/ 614189 h 614189"/>
              <a:gd name="connsiteX5" fmla="*/ 0 w 781163"/>
              <a:gd name="connsiteY5" fmla="*/ 536096 h 614189"/>
              <a:gd name="connsiteX6" fmla="*/ 43119 w 781163"/>
              <a:gd name="connsiteY6" fmla="*/ 478433 h 614189"/>
              <a:gd name="connsiteX7" fmla="*/ 631556 w 781163"/>
              <a:gd name="connsiteY7" fmla="*/ 39384 h 614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163" h="614189">
                <a:moveTo>
                  <a:pt x="739159" y="0"/>
                </a:moveTo>
                <a:lnTo>
                  <a:pt x="781163" y="123550"/>
                </a:lnTo>
                <a:lnTo>
                  <a:pt x="682383" y="159704"/>
                </a:lnTo>
                <a:cubicBezTo>
                  <a:pt x="471789" y="248777"/>
                  <a:pt x="287373" y="387624"/>
                  <a:pt x="143881" y="561495"/>
                </a:cubicBezTo>
                <a:lnTo>
                  <a:pt x="104478" y="614189"/>
                </a:lnTo>
                <a:lnTo>
                  <a:pt x="0" y="536096"/>
                </a:lnTo>
                <a:lnTo>
                  <a:pt x="43119" y="478433"/>
                </a:lnTo>
                <a:cubicBezTo>
                  <a:pt x="199917" y="288438"/>
                  <a:pt x="401434" y="136717"/>
                  <a:pt x="631556" y="3938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grpSp>
        <p:nvGrpSpPr>
          <p:cNvPr id="27" name="Grupa 26">
            <a:extLst>
              <a:ext uri="{FF2B5EF4-FFF2-40B4-BE49-F238E27FC236}">
                <a16:creationId xmlns:a16="http://schemas.microsoft.com/office/drawing/2014/main" id="{01BB19D5-19C7-A688-D237-1B26CB37BD0C}"/>
              </a:ext>
            </a:extLst>
          </p:cNvPr>
          <p:cNvGrpSpPr/>
          <p:nvPr/>
        </p:nvGrpSpPr>
        <p:grpSpPr>
          <a:xfrm>
            <a:off x="5627035" y="3666322"/>
            <a:ext cx="2389497" cy="230832"/>
            <a:chOff x="5821063" y="2401944"/>
            <a:chExt cx="2389497" cy="230832"/>
          </a:xfrm>
        </p:grpSpPr>
        <p:sp>
          <p:nvSpPr>
            <p:cNvPr id="28" name="Owal 27">
              <a:extLst>
                <a:ext uri="{FF2B5EF4-FFF2-40B4-BE49-F238E27FC236}">
                  <a16:creationId xmlns:a16="http://schemas.microsoft.com/office/drawing/2014/main" id="{D707444D-3A94-B064-3114-709BA108E7CC}"/>
                </a:ext>
              </a:extLst>
            </p:cNvPr>
            <p:cNvSpPr/>
            <p:nvPr/>
          </p:nvSpPr>
          <p:spPr>
            <a:xfrm>
              <a:off x="5821063" y="2423771"/>
              <a:ext cx="209005" cy="20900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/>
                <a:t>4</a:t>
              </a:r>
            </a:p>
          </p:txBody>
        </p:sp>
        <p:sp>
          <p:nvSpPr>
            <p:cNvPr id="29" name="pole tekstowe 28">
              <a:extLst>
                <a:ext uri="{FF2B5EF4-FFF2-40B4-BE49-F238E27FC236}">
                  <a16:creationId xmlns:a16="http://schemas.microsoft.com/office/drawing/2014/main" id="{D4C1EA28-BAF5-5206-2EF0-D27E6AD0BA2A}"/>
                </a:ext>
              </a:extLst>
            </p:cNvPr>
            <p:cNvSpPr txBox="1"/>
            <p:nvPr/>
          </p:nvSpPr>
          <p:spPr>
            <a:xfrm>
              <a:off x="6039178" y="2401944"/>
              <a:ext cx="21713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pl-PL" sz="900" b="1" dirty="0" err="1"/>
                <a:t>Data pipeline and feature engeneering</a:t>
              </a:r>
            </a:p>
          </p:txBody>
        </p:sp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ABC7F828-ECA3-B033-1CC3-30A847B22EF2}"/>
              </a:ext>
            </a:extLst>
          </p:cNvPr>
          <p:cNvGrpSpPr/>
          <p:nvPr/>
        </p:nvGrpSpPr>
        <p:grpSpPr>
          <a:xfrm>
            <a:off x="4560729" y="4580293"/>
            <a:ext cx="1511338" cy="230832"/>
            <a:chOff x="5821063" y="2401944"/>
            <a:chExt cx="1511338" cy="230832"/>
          </a:xfrm>
        </p:grpSpPr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D4BE4A4D-8858-4652-6AD3-1B17E8FBB881}"/>
                </a:ext>
              </a:extLst>
            </p:cNvPr>
            <p:cNvSpPr/>
            <p:nvPr/>
          </p:nvSpPr>
          <p:spPr>
            <a:xfrm>
              <a:off x="5821063" y="2423771"/>
              <a:ext cx="209005" cy="20900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/>
                <a:t>5</a:t>
              </a:r>
            </a:p>
          </p:txBody>
        </p:sp>
        <p:sp>
          <p:nvSpPr>
            <p:cNvPr id="32" name="pole tekstowe 31">
              <a:extLst>
                <a:ext uri="{FF2B5EF4-FFF2-40B4-BE49-F238E27FC236}">
                  <a16:creationId xmlns:a16="http://schemas.microsoft.com/office/drawing/2014/main" id="{A9599828-5992-BA64-CF6B-BCCA96E22821}"/>
                </a:ext>
              </a:extLst>
            </p:cNvPr>
            <p:cNvSpPr txBox="1"/>
            <p:nvPr/>
          </p:nvSpPr>
          <p:spPr>
            <a:xfrm>
              <a:off x="6039178" y="2401944"/>
              <a:ext cx="129322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pl-PL" sz="900" b="1" dirty="0" err="1"/>
                <a:t>Model building</a:t>
              </a:r>
            </a:p>
          </p:txBody>
        </p:sp>
      </p:grpSp>
      <p:grpSp>
        <p:nvGrpSpPr>
          <p:cNvPr id="37" name="Grupa 36">
            <a:extLst>
              <a:ext uri="{FF2B5EF4-FFF2-40B4-BE49-F238E27FC236}">
                <a16:creationId xmlns:a16="http://schemas.microsoft.com/office/drawing/2014/main" id="{A3BA8FEC-64BD-406C-8FA2-7740235BDB12}"/>
              </a:ext>
            </a:extLst>
          </p:cNvPr>
          <p:cNvGrpSpPr/>
          <p:nvPr/>
        </p:nvGrpSpPr>
        <p:grpSpPr>
          <a:xfrm>
            <a:off x="1820411" y="4572069"/>
            <a:ext cx="1313031" cy="230832"/>
            <a:chOff x="1979802" y="4647570"/>
            <a:chExt cx="1313031" cy="230832"/>
          </a:xfrm>
        </p:grpSpPr>
        <p:sp>
          <p:nvSpPr>
            <p:cNvPr id="34" name="Owal 33">
              <a:extLst>
                <a:ext uri="{FF2B5EF4-FFF2-40B4-BE49-F238E27FC236}">
                  <a16:creationId xmlns:a16="http://schemas.microsoft.com/office/drawing/2014/main" id="{2557F5C9-13E8-3819-0435-D0D0E03DC3F3}"/>
                </a:ext>
              </a:extLst>
            </p:cNvPr>
            <p:cNvSpPr/>
            <p:nvPr/>
          </p:nvSpPr>
          <p:spPr>
            <a:xfrm>
              <a:off x="3083828" y="4658584"/>
              <a:ext cx="209005" cy="20900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/>
                <a:t>6</a:t>
              </a:r>
            </a:p>
          </p:txBody>
        </p:sp>
        <p:sp>
          <p:nvSpPr>
            <p:cNvPr id="36" name="pole tekstowe 35">
              <a:extLst>
                <a:ext uri="{FF2B5EF4-FFF2-40B4-BE49-F238E27FC236}">
                  <a16:creationId xmlns:a16="http://schemas.microsoft.com/office/drawing/2014/main" id="{0DDD335A-B84A-2A19-1376-57C6C96480C5}"/>
                </a:ext>
              </a:extLst>
            </p:cNvPr>
            <p:cNvSpPr txBox="1"/>
            <p:nvPr/>
          </p:nvSpPr>
          <p:spPr>
            <a:xfrm>
              <a:off x="1979802" y="4647570"/>
              <a:ext cx="108725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l-PL" sz="900" b="1" dirty="0" err="1"/>
                <a:t>Model evaluation</a:t>
              </a:r>
            </a:p>
          </p:txBody>
        </p: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BDD0FE82-93F8-2767-F885-A0C67B0FD93A}"/>
              </a:ext>
            </a:extLst>
          </p:cNvPr>
          <p:cNvGrpSpPr/>
          <p:nvPr/>
        </p:nvGrpSpPr>
        <p:grpSpPr>
          <a:xfrm>
            <a:off x="356078" y="3716506"/>
            <a:ext cx="1695477" cy="230832"/>
            <a:chOff x="1597356" y="4647570"/>
            <a:chExt cx="1695477" cy="230832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75C983AD-B019-20AE-7698-F4F7880272A2}"/>
                </a:ext>
              </a:extLst>
            </p:cNvPr>
            <p:cNvSpPr/>
            <p:nvPr/>
          </p:nvSpPr>
          <p:spPr>
            <a:xfrm>
              <a:off x="3083828" y="4658584"/>
              <a:ext cx="209005" cy="20900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/>
                <a:t>7</a:t>
              </a:r>
            </a:p>
          </p:txBody>
        </p:sp>
        <p:sp>
          <p:nvSpPr>
            <p:cNvPr id="40" name="pole tekstowe 39">
              <a:extLst>
                <a:ext uri="{FF2B5EF4-FFF2-40B4-BE49-F238E27FC236}">
                  <a16:creationId xmlns:a16="http://schemas.microsoft.com/office/drawing/2014/main" id="{12A27055-198D-2287-76ED-AE35FFFB30FA}"/>
                </a:ext>
              </a:extLst>
            </p:cNvPr>
            <p:cNvSpPr txBox="1"/>
            <p:nvPr/>
          </p:nvSpPr>
          <p:spPr>
            <a:xfrm>
              <a:off x="1597356" y="4647570"/>
              <a:ext cx="1469704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l-PL" sz="900" b="1" dirty="0" err="1"/>
                <a:t>Presentation of results</a:t>
              </a:r>
            </a:p>
          </p:txBody>
        </p:sp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712F0B1F-D0EC-6BF1-8005-FEBE0F3BCC0E}"/>
              </a:ext>
            </a:extLst>
          </p:cNvPr>
          <p:cNvGrpSpPr/>
          <p:nvPr/>
        </p:nvGrpSpPr>
        <p:grpSpPr>
          <a:xfrm>
            <a:off x="33986" y="2408413"/>
            <a:ext cx="1641139" cy="230832"/>
            <a:chOff x="1651694" y="4647570"/>
            <a:chExt cx="1641139" cy="230832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10467B7F-8F84-94E4-20F2-00E3312588C3}"/>
                </a:ext>
              </a:extLst>
            </p:cNvPr>
            <p:cNvSpPr/>
            <p:nvPr/>
          </p:nvSpPr>
          <p:spPr>
            <a:xfrm>
              <a:off x="3083828" y="4658584"/>
              <a:ext cx="209005" cy="20900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/>
                <a:t>8</a:t>
              </a:r>
            </a:p>
          </p:txBody>
        </p:sp>
        <p:sp>
          <p:nvSpPr>
            <p:cNvPr id="43" name="pole tekstowe 42">
              <a:extLst>
                <a:ext uri="{FF2B5EF4-FFF2-40B4-BE49-F238E27FC236}">
                  <a16:creationId xmlns:a16="http://schemas.microsoft.com/office/drawing/2014/main" id="{6C1C1BB0-63BD-9546-4DD2-9734AFE5D318}"/>
                </a:ext>
              </a:extLst>
            </p:cNvPr>
            <p:cNvSpPr txBox="1"/>
            <p:nvPr/>
          </p:nvSpPr>
          <p:spPr>
            <a:xfrm>
              <a:off x="1651694" y="4647570"/>
              <a:ext cx="141536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l-PL" sz="900" b="1" dirty="0" err="1"/>
                <a:t>Deployment plan</a:t>
              </a:r>
            </a:p>
          </p:txBody>
        </p: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5DAA87A3-9890-0478-7C18-FF2CC7365402}"/>
              </a:ext>
            </a:extLst>
          </p:cNvPr>
          <p:cNvGrpSpPr/>
          <p:nvPr/>
        </p:nvGrpSpPr>
        <p:grpSpPr>
          <a:xfrm>
            <a:off x="356078" y="1246931"/>
            <a:ext cx="1666475" cy="230832"/>
            <a:chOff x="1626358" y="4647570"/>
            <a:chExt cx="1666475" cy="230832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0A8FB50D-F526-34B6-3B54-E1D83502153E}"/>
                </a:ext>
              </a:extLst>
            </p:cNvPr>
            <p:cNvSpPr/>
            <p:nvPr/>
          </p:nvSpPr>
          <p:spPr>
            <a:xfrm>
              <a:off x="3083828" y="4658584"/>
              <a:ext cx="209005" cy="20900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/>
                <a:t>9</a:t>
              </a:r>
            </a:p>
          </p:txBody>
        </p:sp>
        <p:sp>
          <p:nvSpPr>
            <p:cNvPr id="46" name="pole tekstowe 45">
              <a:extLst>
                <a:ext uri="{FF2B5EF4-FFF2-40B4-BE49-F238E27FC236}">
                  <a16:creationId xmlns:a16="http://schemas.microsoft.com/office/drawing/2014/main" id="{72D7AD22-FC14-8EFC-C1B0-FB0FD47F1C82}"/>
                </a:ext>
              </a:extLst>
            </p:cNvPr>
            <p:cNvSpPr txBox="1"/>
            <p:nvPr/>
          </p:nvSpPr>
          <p:spPr>
            <a:xfrm>
              <a:off x="1626358" y="4647570"/>
              <a:ext cx="144070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l-PL" sz="900" b="1" dirty="0" err="1"/>
                <a:t>Model operationalization</a:t>
              </a:r>
            </a:p>
          </p:txBody>
        </p:sp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5DCBB235-B04A-0BB3-5562-E11AA124A028}"/>
              </a:ext>
            </a:extLst>
          </p:cNvPr>
          <p:cNvGrpSpPr/>
          <p:nvPr/>
        </p:nvGrpSpPr>
        <p:grpSpPr>
          <a:xfrm>
            <a:off x="1504453" y="395545"/>
            <a:ext cx="1514808" cy="230832"/>
            <a:chOff x="1733798" y="4647570"/>
            <a:chExt cx="1514808" cy="230832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A1BE5ED-06AB-E2C5-C63A-E2839D16BA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39806" y="4669216"/>
              <a:ext cx="208800" cy="2088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l-PL" sz="700"/>
                <a:t>10</a:t>
              </a:r>
              <a:endParaRPr lang="pl-PL" sz="800"/>
            </a:p>
          </p:txBody>
        </p:sp>
        <p:sp>
          <p:nvSpPr>
            <p:cNvPr id="49" name="pole tekstowe 48">
              <a:extLst>
                <a:ext uri="{FF2B5EF4-FFF2-40B4-BE49-F238E27FC236}">
                  <a16:creationId xmlns:a16="http://schemas.microsoft.com/office/drawing/2014/main" id="{E1F93712-AA59-E958-4183-EE58939E8800}"/>
                </a:ext>
              </a:extLst>
            </p:cNvPr>
            <p:cNvSpPr txBox="1"/>
            <p:nvPr/>
          </p:nvSpPr>
          <p:spPr>
            <a:xfrm>
              <a:off x="1733798" y="4647570"/>
              <a:ext cx="133326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l-PL" sz="900" b="1" dirty="0" err="1"/>
                <a:t>Model monitoring</a:t>
              </a:r>
            </a:p>
          </p:txBody>
        </p:sp>
      </p:grpSp>
      <p:sp>
        <p:nvSpPr>
          <p:cNvPr id="50" name="Łuk 49">
            <a:extLst>
              <a:ext uri="{FF2B5EF4-FFF2-40B4-BE49-F238E27FC236}">
                <a16:creationId xmlns:a16="http://schemas.microsoft.com/office/drawing/2014/main" id="{7968B8E5-7E94-7F45-44AF-4FA4F909F49F}"/>
              </a:ext>
            </a:extLst>
          </p:cNvPr>
          <p:cNvSpPr/>
          <p:nvPr/>
        </p:nvSpPr>
        <p:spPr>
          <a:xfrm rot="1762476">
            <a:off x="1549217" y="325727"/>
            <a:ext cx="4521600" cy="4521600"/>
          </a:xfrm>
          <a:prstGeom prst="arc">
            <a:avLst>
              <a:gd name="adj1" fmla="val 19904440"/>
              <a:gd name="adj2" fmla="val 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Łuk 50">
            <a:extLst>
              <a:ext uri="{FF2B5EF4-FFF2-40B4-BE49-F238E27FC236}">
                <a16:creationId xmlns:a16="http://schemas.microsoft.com/office/drawing/2014/main" id="{EA25E179-9604-623D-379A-24AB4949240A}"/>
              </a:ext>
            </a:extLst>
          </p:cNvPr>
          <p:cNvSpPr/>
          <p:nvPr/>
        </p:nvSpPr>
        <p:spPr>
          <a:xfrm rot="3802992">
            <a:off x="1484291" y="268941"/>
            <a:ext cx="4518853" cy="4727969"/>
          </a:xfrm>
          <a:prstGeom prst="arc">
            <a:avLst>
              <a:gd name="adj1" fmla="val 19789243"/>
              <a:gd name="adj2" fmla="val 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Łuk 51">
            <a:extLst>
              <a:ext uri="{FF2B5EF4-FFF2-40B4-BE49-F238E27FC236}">
                <a16:creationId xmlns:a16="http://schemas.microsoft.com/office/drawing/2014/main" id="{AD8DBCB7-2D6F-5F24-6D57-3470DACFF757}"/>
              </a:ext>
            </a:extLst>
          </p:cNvPr>
          <p:cNvSpPr/>
          <p:nvPr/>
        </p:nvSpPr>
        <p:spPr>
          <a:xfrm rot="6368675">
            <a:off x="1579611" y="150708"/>
            <a:ext cx="4580592" cy="4799905"/>
          </a:xfrm>
          <a:prstGeom prst="arc">
            <a:avLst>
              <a:gd name="adj1" fmla="val 19557734"/>
              <a:gd name="adj2" fmla="val 154345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Łuk 52">
            <a:extLst>
              <a:ext uri="{FF2B5EF4-FFF2-40B4-BE49-F238E27FC236}">
                <a16:creationId xmlns:a16="http://schemas.microsoft.com/office/drawing/2014/main" id="{C4CFB30F-4A5F-7F80-5D0E-7358D66C3A29}"/>
              </a:ext>
            </a:extLst>
          </p:cNvPr>
          <p:cNvSpPr/>
          <p:nvPr/>
        </p:nvSpPr>
        <p:spPr>
          <a:xfrm rot="8583317">
            <a:off x="1557294" y="175385"/>
            <a:ext cx="4518853" cy="4727969"/>
          </a:xfrm>
          <a:prstGeom prst="arc">
            <a:avLst>
              <a:gd name="adj1" fmla="val 19726527"/>
              <a:gd name="adj2" fmla="val 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Łuk 54">
            <a:extLst>
              <a:ext uri="{FF2B5EF4-FFF2-40B4-BE49-F238E27FC236}">
                <a16:creationId xmlns:a16="http://schemas.microsoft.com/office/drawing/2014/main" id="{E64244C3-CB2F-27D6-566F-60019098E17E}"/>
              </a:ext>
            </a:extLst>
          </p:cNvPr>
          <p:cNvSpPr/>
          <p:nvPr/>
        </p:nvSpPr>
        <p:spPr>
          <a:xfrm rot="10800000">
            <a:off x="1592560" y="369070"/>
            <a:ext cx="4521600" cy="4521600"/>
          </a:xfrm>
          <a:prstGeom prst="arc">
            <a:avLst>
              <a:gd name="adj1" fmla="val 19904440"/>
              <a:gd name="adj2" fmla="val 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Łuk 55">
            <a:extLst>
              <a:ext uri="{FF2B5EF4-FFF2-40B4-BE49-F238E27FC236}">
                <a16:creationId xmlns:a16="http://schemas.microsoft.com/office/drawing/2014/main" id="{EE11EC88-A259-C87A-12E2-6719C135A51A}"/>
              </a:ext>
            </a:extLst>
          </p:cNvPr>
          <p:cNvSpPr/>
          <p:nvPr/>
        </p:nvSpPr>
        <p:spPr>
          <a:xfrm rot="12662042">
            <a:off x="1574454" y="386746"/>
            <a:ext cx="4490890" cy="4489757"/>
          </a:xfrm>
          <a:prstGeom prst="arc">
            <a:avLst>
              <a:gd name="adj1" fmla="val 20068559"/>
              <a:gd name="adj2" fmla="val 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Łuk 56">
            <a:extLst>
              <a:ext uri="{FF2B5EF4-FFF2-40B4-BE49-F238E27FC236}">
                <a16:creationId xmlns:a16="http://schemas.microsoft.com/office/drawing/2014/main" id="{E58552AC-39F9-5E55-5722-91B7B8B70913}"/>
              </a:ext>
            </a:extLst>
          </p:cNvPr>
          <p:cNvSpPr/>
          <p:nvPr/>
        </p:nvSpPr>
        <p:spPr>
          <a:xfrm rot="14666130">
            <a:off x="1568791" y="362079"/>
            <a:ext cx="4521600" cy="4521600"/>
          </a:xfrm>
          <a:prstGeom prst="arc">
            <a:avLst>
              <a:gd name="adj1" fmla="val 19904440"/>
              <a:gd name="adj2" fmla="val 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Łuk 57">
            <a:extLst>
              <a:ext uri="{FF2B5EF4-FFF2-40B4-BE49-F238E27FC236}">
                <a16:creationId xmlns:a16="http://schemas.microsoft.com/office/drawing/2014/main" id="{21782316-CF9B-DB49-66DA-BC601C70C1EA}"/>
              </a:ext>
            </a:extLst>
          </p:cNvPr>
          <p:cNvSpPr/>
          <p:nvPr/>
        </p:nvSpPr>
        <p:spPr>
          <a:xfrm rot="17085046">
            <a:off x="1578578" y="338310"/>
            <a:ext cx="4521600" cy="4521600"/>
          </a:xfrm>
          <a:prstGeom prst="arc">
            <a:avLst>
              <a:gd name="adj1" fmla="val 19411899"/>
              <a:gd name="adj2" fmla="val 164724"/>
            </a:avLst>
          </a:prstGeom>
          <a:ln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Prostokąt zaokrąglony 58">
            <a:extLst>
              <a:ext uri="{FF2B5EF4-FFF2-40B4-BE49-F238E27FC236}">
                <a16:creationId xmlns:a16="http://schemas.microsoft.com/office/drawing/2014/main" id="{A72B4C56-DF1E-58B0-3DBE-5B0F4726AEBC}"/>
              </a:ext>
            </a:extLst>
          </p:cNvPr>
          <p:cNvSpPr/>
          <p:nvPr/>
        </p:nvSpPr>
        <p:spPr>
          <a:xfrm>
            <a:off x="6154756" y="4103583"/>
            <a:ext cx="2320728" cy="31579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Development phase</a:t>
            </a:r>
          </a:p>
        </p:txBody>
      </p:sp>
      <p:sp>
        <p:nvSpPr>
          <p:cNvPr id="60" name="Prostokąt zaokrąglony 59">
            <a:extLst>
              <a:ext uri="{FF2B5EF4-FFF2-40B4-BE49-F238E27FC236}">
                <a16:creationId xmlns:a16="http://schemas.microsoft.com/office/drawing/2014/main" id="{9489D6C8-4CCC-DF5B-8E0E-1E1CA0E6E821}"/>
              </a:ext>
            </a:extLst>
          </p:cNvPr>
          <p:cNvSpPr/>
          <p:nvPr/>
        </p:nvSpPr>
        <p:spPr>
          <a:xfrm>
            <a:off x="58307" y="1700594"/>
            <a:ext cx="1488992" cy="315799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pl-PL" sz="1100">
                <a:solidFill>
                  <a:schemeClr val="bg1"/>
                </a:solidFill>
              </a:rPr>
              <a:t>Deployment phase</a:t>
            </a:r>
          </a:p>
        </p:txBody>
      </p:sp>
      <p:cxnSp>
        <p:nvCxnSpPr>
          <p:cNvPr id="63" name="Łącznik prosty ze strzałką 62">
            <a:extLst>
              <a:ext uri="{FF2B5EF4-FFF2-40B4-BE49-F238E27FC236}">
                <a16:creationId xmlns:a16="http://schemas.microsoft.com/office/drawing/2014/main" id="{9248DA85-FC68-1CE2-8ECE-092DFCD2F49F}"/>
              </a:ext>
            </a:extLst>
          </p:cNvPr>
          <p:cNvCxnSpPr>
            <a:cxnSpLocks/>
            <a:endCxn id="2" idx="5"/>
          </p:cNvCxnSpPr>
          <p:nvPr/>
        </p:nvCxnSpPr>
        <p:spPr>
          <a:xfrm flipV="1">
            <a:off x="2745770" y="874133"/>
            <a:ext cx="1650361" cy="2557907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ole tekstowe 63">
            <a:extLst>
              <a:ext uri="{FF2B5EF4-FFF2-40B4-BE49-F238E27FC236}">
                <a16:creationId xmlns:a16="http://schemas.microsoft.com/office/drawing/2014/main" id="{4B704AA4-2CC4-8F88-C708-AB2D2E9EB363}"/>
              </a:ext>
            </a:extLst>
          </p:cNvPr>
          <p:cNvSpPr txBox="1"/>
          <p:nvPr/>
        </p:nvSpPr>
        <p:spPr>
          <a:xfrm>
            <a:off x="3487291" y="2266840"/>
            <a:ext cx="750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l-PL" sz="1100" b="1" dirty="0" err="1">
                <a:solidFill>
                  <a:schemeClr val="bg1">
                    <a:lumMod val="50000"/>
                  </a:schemeClr>
                </a:solidFill>
              </a:rPr>
              <a:t>Iterations</a:t>
            </a:r>
          </a:p>
        </p:txBody>
      </p:sp>
    </p:spTree>
    <p:extLst>
      <p:ext uri="{BB962C8B-B14F-4D97-AF65-F5344CB8AC3E}">
        <p14:creationId xmlns:p14="http://schemas.microsoft.com/office/powerpoint/2010/main" val="277726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3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1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9" grpId="0" animBg="1"/>
      <p:bldP spid="12" grpId="0" animBg="1"/>
      <p:bldP spid="14" grpId="0" animBg="1"/>
      <p:bldP spid="17" grpId="0" animBg="1"/>
      <p:bldP spid="13" grpId="0" animBg="1"/>
      <p:bldP spid="15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l-PL"/>
              <a:t>In general, there are 3 stages in a typical Model Development phase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62470C7B-29EE-C646-DE52-6F1B9C360C2C}"/>
              </a:ext>
            </a:extLst>
          </p:cNvPr>
          <p:cNvSpPr/>
          <p:nvPr/>
        </p:nvSpPr>
        <p:spPr>
          <a:xfrm>
            <a:off x="3231963" y="692564"/>
            <a:ext cx="1717989" cy="3861444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>
                <a:solidFill>
                  <a:schemeClr val="tx1"/>
                </a:solidFill>
                <a:latin typeface="Franklin Gothic Book" panose="020B0503020102020204" pitchFamily="34" charset="0"/>
              </a:rPr>
              <a:t>Problem definition</a:t>
            </a:r>
            <a:endParaRPr lang="pl-PL" sz="1100">
              <a:latin typeface="Franklin Gothic Book" panose="020B0503020102020204" pitchFamily="34" charset="0"/>
            </a:endParaRP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20EE653-BA38-15DA-06D6-48232AE07A0B}"/>
              </a:ext>
            </a:extLst>
          </p:cNvPr>
          <p:cNvSpPr/>
          <p:nvPr/>
        </p:nvSpPr>
        <p:spPr>
          <a:xfrm>
            <a:off x="5213163" y="692563"/>
            <a:ext cx="1717989" cy="3861444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>
                <a:solidFill>
                  <a:schemeClr val="tx1"/>
                </a:solidFill>
                <a:latin typeface="Franklin Gothic Book" panose="020B0503020102020204" pitchFamily="34" charset="0"/>
              </a:rPr>
              <a:t>Data Preparation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2E4D8702-CB6E-5ECF-E58F-8163109A8BE4}"/>
              </a:ext>
            </a:extLst>
          </p:cNvPr>
          <p:cNvSpPr/>
          <p:nvPr/>
        </p:nvSpPr>
        <p:spPr>
          <a:xfrm>
            <a:off x="7194363" y="692562"/>
            <a:ext cx="1717989" cy="3861444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>
                <a:solidFill>
                  <a:schemeClr val="tx1"/>
                </a:solidFill>
                <a:latin typeface="Franklin Gothic Book" panose="020B0503020102020204" pitchFamily="34" charset="0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357507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l-PL"/>
              <a:t>In general, there are 3 stages in a typical Model Development phase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62470C7B-29EE-C646-DE52-6F1B9C360C2C}"/>
              </a:ext>
            </a:extLst>
          </p:cNvPr>
          <p:cNvSpPr/>
          <p:nvPr/>
        </p:nvSpPr>
        <p:spPr>
          <a:xfrm>
            <a:off x="3231963" y="692564"/>
            <a:ext cx="1717989" cy="38614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>
                <a:solidFill>
                  <a:schemeClr val="bg1"/>
                </a:solidFill>
              </a:rPr>
              <a:t>Problem definition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20EE653-BA38-15DA-06D6-48232AE07A0B}"/>
              </a:ext>
            </a:extLst>
          </p:cNvPr>
          <p:cNvSpPr/>
          <p:nvPr/>
        </p:nvSpPr>
        <p:spPr>
          <a:xfrm>
            <a:off x="5213163" y="692563"/>
            <a:ext cx="1717989" cy="3861444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>
                <a:solidFill>
                  <a:schemeClr val="tx1"/>
                </a:solidFill>
                <a:latin typeface="Franklin Gothic Book" panose="020B0503020102020204" pitchFamily="34" charset="0"/>
              </a:rPr>
              <a:t>Data Preparation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2E4D8702-CB6E-5ECF-E58F-8163109A8BE4}"/>
              </a:ext>
            </a:extLst>
          </p:cNvPr>
          <p:cNvSpPr/>
          <p:nvPr/>
        </p:nvSpPr>
        <p:spPr>
          <a:xfrm>
            <a:off x="7194363" y="692562"/>
            <a:ext cx="1717989" cy="3861444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>
                <a:solidFill>
                  <a:schemeClr val="tx1"/>
                </a:solidFill>
                <a:latin typeface="Franklin Gothic Book" panose="020B0503020102020204" pitchFamily="34" charset="0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68941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Problem definition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27EF93E5-60BA-04C1-8F9E-3E6150F213EE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2000">
                <a:solidFill>
                  <a:schemeClr val="bg1"/>
                </a:solidFill>
              </a:rPr>
              <a:t>Questions</a:t>
            </a: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AEB66EA6-91ED-0D7E-FAA6-9602230D5B3B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e tekstowe 7">
            <a:extLst>
              <a:ext uri="{FF2B5EF4-FFF2-40B4-BE49-F238E27FC236}">
                <a16:creationId xmlns:a16="http://schemas.microsoft.com/office/drawing/2014/main" id="{65FC1A08-D2C2-9A15-C4D3-80BB2834A3DC}"/>
              </a:ext>
            </a:extLst>
          </p:cNvPr>
          <p:cNvSpPr txBox="1"/>
          <p:nvPr/>
        </p:nvSpPr>
        <p:spPr>
          <a:xfrm>
            <a:off x="4861728" y="1556086"/>
            <a:ext cx="39188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/>
            <a:endParaRPr lang="pl-PL" sz="1400" dirty="0" err="1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l-PL" sz="1400"/>
              <a:t>What is our primary goal?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l-PL" sz="1400"/>
              <a:t>How will we measure our success?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l-PL" sz="1400"/>
              <a:t>What are the resources (data, time, people) needed?</a:t>
            </a:r>
          </a:p>
          <a:p>
            <a:pPr marL="180000"/>
            <a:endParaRPr lang="pl-PL" sz="1400" dirty="0" err="1"/>
          </a:p>
        </p:txBody>
      </p:sp>
    </p:spTree>
    <p:extLst>
      <p:ext uri="{BB962C8B-B14F-4D97-AF65-F5344CB8AC3E}">
        <p14:creationId xmlns:p14="http://schemas.microsoft.com/office/powerpoint/2010/main" val="280038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Problem definition</a:t>
            </a: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AEB66EA6-91ED-0D7E-FAA6-9602230D5B3B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e tekstowe 7">
            <a:extLst>
              <a:ext uri="{FF2B5EF4-FFF2-40B4-BE49-F238E27FC236}">
                <a16:creationId xmlns:a16="http://schemas.microsoft.com/office/drawing/2014/main" id="{65FC1A08-D2C2-9A15-C4D3-80BB2834A3DC}"/>
              </a:ext>
            </a:extLst>
          </p:cNvPr>
          <p:cNvSpPr txBox="1"/>
          <p:nvPr/>
        </p:nvSpPr>
        <p:spPr>
          <a:xfrm>
            <a:off x="4861728" y="1556086"/>
            <a:ext cx="391885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/>
            <a:endParaRPr lang="pl-PL" sz="1400" dirty="0" err="1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l-PL" sz="1400"/>
              <a:t>Identify a business problem (not ML problem)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l-PL" sz="1400"/>
              <a:t>Brainstorm AI solution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l-PL" sz="1400"/>
              <a:t>Assess the feasibility and value of potential solut</a:t>
            </a:r>
            <a:r>
              <a:rPr lang="pl-PL" sz="1400" i="1"/>
              <a:t>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l-PL" sz="1400"/>
              <a:t>Determine milestones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l-PL" sz="1400"/>
              <a:t>Budget for resources</a:t>
            </a:r>
          </a:p>
          <a:p>
            <a:pPr marL="180000"/>
            <a:endParaRPr lang="pl-PL" sz="1400" dirty="0" err="1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132E22CB-4008-62C7-5CA6-42900047B8D6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2000">
                <a:solidFill>
                  <a:schemeClr val="bg1"/>
                </a:solidFill>
              </a:rPr>
              <a:t>Phases</a:t>
            </a:r>
          </a:p>
        </p:txBody>
      </p:sp>
    </p:spTree>
    <p:extLst>
      <p:ext uri="{BB962C8B-B14F-4D97-AF65-F5344CB8AC3E}">
        <p14:creationId xmlns:p14="http://schemas.microsoft.com/office/powerpoint/2010/main" val="354680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Problem definition</a:t>
            </a: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AEB66EA6-91ED-0D7E-FAA6-9602230D5B3B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e tekstowe 7">
            <a:extLst>
              <a:ext uri="{FF2B5EF4-FFF2-40B4-BE49-F238E27FC236}">
                <a16:creationId xmlns:a16="http://schemas.microsoft.com/office/drawing/2014/main" id="{65FC1A08-D2C2-9A15-C4D3-80BB2834A3DC}"/>
              </a:ext>
            </a:extLst>
          </p:cNvPr>
          <p:cNvSpPr txBox="1"/>
          <p:nvPr/>
        </p:nvSpPr>
        <p:spPr>
          <a:xfrm>
            <a:off x="4697493" y="1545115"/>
            <a:ext cx="4083092" cy="2207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l-PL"/>
            </a:defPPr>
            <a:lvl1pPr marL="180000">
              <a:defRPr sz="1400"/>
            </a:lvl1pPr>
          </a:lstStyle>
          <a:p>
            <a:endParaRPr lang="pl-PL" dirty="0" err="1"/>
          </a:p>
          <a:p>
            <a:pPr marL="522900" indent="-342900">
              <a:lnSpc>
                <a:spcPct val="150000"/>
              </a:lnSpc>
              <a:buFont typeface="+mj-lt"/>
              <a:buAutoNum type="arabicPeriod"/>
            </a:pPr>
            <a:r>
              <a:rPr lang="pl-PL" b="1"/>
              <a:t>Business metrics</a:t>
            </a:r>
            <a:r>
              <a:rPr lang="pl-PL"/>
              <a:t> (revenue, etc.)</a:t>
            </a:r>
          </a:p>
          <a:p>
            <a:pPr marL="522900" indent="-342900">
              <a:lnSpc>
                <a:spcPct val="150000"/>
              </a:lnSpc>
              <a:buFont typeface="+mj-lt"/>
              <a:buAutoNum type="arabicPeriod"/>
            </a:pPr>
            <a:r>
              <a:rPr lang="pl-PL" b="1"/>
              <a:t>ML metrics</a:t>
            </a:r>
            <a:r>
              <a:rPr lang="pl-PL"/>
              <a:t> (accuracy, precision/recall, etc.)</a:t>
            </a:r>
          </a:p>
          <a:p>
            <a:pPr marL="522900" indent="-342900">
              <a:lnSpc>
                <a:spcPct val="150000"/>
              </a:lnSpc>
              <a:buFont typeface="+mj-lt"/>
              <a:buAutoNum type="arabicPeriod"/>
            </a:pPr>
            <a:r>
              <a:rPr lang="pl-PL" b="1"/>
              <a:t>Software metrics</a:t>
            </a:r>
            <a:r>
              <a:rPr lang="pl-PL"/>
              <a:t> (latency, throughput, etc. given compute resources)</a:t>
            </a:r>
          </a:p>
          <a:p>
            <a:pPr marL="522900" indent="-342900">
              <a:lnSpc>
                <a:spcPct val="150000"/>
              </a:lnSpc>
              <a:buFont typeface="+mj-lt"/>
              <a:buAutoNum type="arabicPeriod"/>
            </a:pPr>
            <a:r>
              <a:rPr lang="pl-PL" b="1"/>
              <a:t>Resources needed</a:t>
            </a:r>
            <a:r>
              <a:rPr lang="pl-PL"/>
              <a:t> (data, personnel, help from other teams)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C793ED20-1D25-5A19-E5FA-1FE265C91B79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2000">
                <a:solidFill>
                  <a:schemeClr val="bg1"/>
                </a:solidFill>
              </a:rPr>
              <a:t>Outcomes</a:t>
            </a:r>
          </a:p>
        </p:txBody>
      </p:sp>
    </p:spTree>
    <p:extLst>
      <p:ext uri="{BB962C8B-B14F-4D97-AF65-F5344CB8AC3E}">
        <p14:creationId xmlns:p14="http://schemas.microsoft.com/office/powerpoint/2010/main" val="2229951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l-PL"/>
              <a:t>In general, there are 3 stages in a typical Model Development phase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62470C7B-29EE-C646-DE52-6F1B9C360C2C}"/>
              </a:ext>
            </a:extLst>
          </p:cNvPr>
          <p:cNvSpPr/>
          <p:nvPr/>
        </p:nvSpPr>
        <p:spPr>
          <a:xfrm>
            <a:off x="3231963" y="692564"/>
            <a:ext cx="1717989" cy="38614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>
                <a:solidFill>
                  <a:schemeClr val="bg1"/>
                </a:solidFill>
              </a:rPr>
              <a:t>Problem definition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20EE653-BA38-15DA-06D6-48232AE07A0B}"/>
              </a:ext>
            </a:extLst>
          </p:cNvPr>
          <p:cNvSpPr/>
          <p:nvPr/>
        </p:nvSpPr>
        <p:spPr>
          <a:xfrm>
            <a:off x="5213163" y="692563"/>
            <a:ext cx="1717989" cy="3861444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>
                <a:solidFill>
                  <a:schemeClr val="tx1"/>
                </a:solidFill>
                <a:latin typeface="Franklin Gothic Book" panose="020B0503020102020204" pitchFamily="34" charset="0"/>
              </a:rPr>
              <a:t>Data Preparation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2E4D8702-CB6E-5ECF-E58F-8163109A8BE4}"/>
              </a:ext>
            </a:extLst>
          </p:cNvPr>
          <p:cNvSpPr/>
          <p:nvPr/>
        </p:nvSpPr>
        <p:spPr>
          <a:xfrm>
            <a:off x="7194363" y="692562"/>
            <a:ext cx="1717989" cy="3861444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>
                <a:solidFill>
                  <a:schemeClr val="tx1"/>
                </a:solidFill>
                <a:latin typeface="Franklin Gothic Book" panose="020B0503020102020204" pitchFamily="34" charset="0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3080222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l-PL"/>
              <a:t>In general, there are 3 stages in a typical Model Development phase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62470C7B-29EE-C646-DE52-6F1B9C360C2C}"/>
              </a:ext>
            </a:extLst>
          </p:cNvPr>
          <p:cNvSpPr/>
          <p:nvPr/>
        </p:nvSpPr>
        <p:spPr>
          <a:xfrm>
            <a:off x="3231963" y="680989"/>
            <a:ext cx="1717989" cy="38614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>
                <a:solidFill>
                  <a:schemeClr val="bg1"/>
                </a:solidFill>
              </a:rPr>
              <a:t>Problem definition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20EE653-BA38-15DA-06D6-48232AE07A0B}"/>
              </a:ext>
            </a:extLst>
          </p:cNvPr>
          <p:cNvSpPr/>
          <p:nvPr/>
        </p:nvSpPr>
        <p:spPr>
          <a:xfrm>
            <a:off x="5213163" y="692563"/>
            <a:ext cx="1717989" cy="38614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>
                <a:solidFill>
                  <a:schemeClr val="bg1"/>
                </a:solidFill>
              </a:rPr>
              <a:t>Data Preparation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2E4D8702-CB6E-5ECF-E58F-8163109A8BE4}"/>
              </a:ext>
            </a:extLst>
          </p:cNvPr>
          <p:cNvSpPr/>
          <p:nvPr/>
        </p:nvSpPr>
        <p:spPr>
          <a:xfrm>
            <a:off x="7194363" y="692562"/>
            <a:ext cx="1717989" cy="3861444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>
                <a:solidFill>
                  <a:schemeClr val="tx1"/>
                </a:solidFill>
                <a:latin typeface="Franklin Gothic Book" panose="020B0503020102020204" pitchFamily="34" charset="0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3643663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Data preparation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403AAE96-29F4-C2BD-5B4D-DD18F04D1C10}"/>
              </a:ext>
            </a:extLst>
          </p:cNvPr>
          <p:cNvSpPr/>
          <p:nvPr/>
        </p:nvSpPr>
        <p:spPr>
          <a:xfrm>
            <a:off x="3673332" y="1261857"/>
            <a:ext cx="1508268" cy="513350"/>
          </a:xfrm>
          <a:prstGeom prst="rect">
            <a:avLst/>
          </a:prstGeom>
          <a:solidFill>
            <a:schemeClr val="accent1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Data ingestion</a:t>
            </a: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483AC2FE-C1D6-F026-D61F-605F29A8E9D3}"/>
              </a:ext>
            </a:extLst>
          </p:cNvPr>
          <p:cNvGrpSpPr/>
          <p:nvPr/>
        </p:nvGrpSpPr>
        <p:grpSpPr>
          <a:xfrm>
            <a:off x="3673332" y="255532"/>
            <a:ext cx="1032329" cy="1006325"/>
            <a:chOff x="214090" y="544285"/>
            <a:chExt cx="1032329" cy="1006325"/>
          </a:xfrm>
        </p:grpSpPr>
        <p:cxnSp>
          <p:nvCxnSpPr>
            <p:cNvPr id="13" name="Łącznik prosty ze strzałką 12">
              <a:extLst>
                <a:ext uri="{FF2B5EF4-FFF2-40B4-BE49-F238E27FC236}">
                  <a16:creationId xmlns:a16="http://schemas.microsoft.com/office/drawing/2014/main" id="{455CD64A-586C-D892-CCC2-52DAD5B685F3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730255" y="1278147"/>
              <a:ext cx="3324" cy="27246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Dokument 13">
              <a:extLst>
                <a:ext uri="{FF2B5EF4-FFF2-40B4-BE49-F238E27FC236}">
                  <a16:creationId xmlns:a16="http://schemas.microsoft.com/office/drawing/2014/main" id="{E98D6C10-E8AC-E0AB-C266-4AC19B195635}"/>
                </a:ext>
              </a:extLst>
            </p:cNvPr>
            <p:cNvSpPr/>
            <p:nvPr/>
          </p:nvSpPr>
          <p:spPr>
            <a:xfrm>
              <a:off x="214090" y="544285"/>
              <a:ext cx="1032329" cy="785813"/>
            </a:xfrm>
            <a:prstGeom prst="flowChartDocument">
              <a:avLst/>
            </a:prstGeom>
            <a:solidFill>
              <a:schemeClr val="accent1">
                <a:alpha val="7461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20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Data source</a:t>
              </a:r>
            </a:p>
          </p:txBody>
        </p:sp>
      </p:grpSp>
      <p:sp>
        <p:nvSpPr>
          <p:cNvPr id="15" name="Prostokąt 14">
            <a:extLst>
              <a:ext uri="{FF2B5EF4-FFF2-40B4-BE49-F238E27FC236}">
                <a16:creationId xmlns:a16="http://schemas.microsoft.com/office/drawing/2014/main" id="{5408A4A0-9279-BC82-DDDC-8105857878D0}"/>
              </a:ext>
            </a:extLst>
          </p:cNvPr>
          <p:cNvSpPr/>
          <p:nvPr/>
        </p:nvSpPr>
        <p:spPr>
          <a:xfrm>
            <a:off x="5284417" y="1261857"/>
            <a:ext cx="1508268" cy="513350"/>
          </a:xfrm>
          <a:prstGeom prst="rect">
            <a:avLst/>
          </a:prstGeom>
          <a:solidFill>
            <a:schemeClr val="accent1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Data validation</a:t>
            </a:r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8C862C17-3532-8B5C-EB0A-D22098852A54}"/>
              </a:ext>
            </a:extLst>
          </p:cNvPr>
          <p:cNvSpPr/>
          <p:nvPr/>
        </p:nvSpPr>
        <p:spPr>
          <a:xfrm>
            <a:off x="3673332" y="3178052"/>
            <a:ext cx="1508268" cy="513350"/>
          </a:xfrm>
          <a:prstGeom prst="rect">
            <a:avLst/>
          </a:prstGeom>
          <a:solidFill>
            <a:schemeClr val="accent1">
              <a:lumMod val="40000"/>
              <a:lumOff val="6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100">
                <a:solidFill>
                  <a:schemeClr val="tx1"/>
                </a:solidFill>
                <a:latin typeface="Franklin Gothic Book" panose="020B0503020102020204" pitchFamily="34" charset="0"/>
              </a:rPr>
              <a:t>Data cleansing</a:t>
            </a:r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0AC8BD28-A557-CDA6-5890-4C46C3F67B52}"/>
              </a:ext>
            </a:extLst>
          </p:cNvPr>
          <p:cNvSpPr/>
          <p:nvPr/>
        </p:nvSpPr>
        <p:spPr>
          <a:xfrm>
            <a:off x="6895502" y="1915866"/>
            <a:ext cx="1508268" cy="513350"/>
          </a:xfrm>
          <a:prstGeom prst="rect">
            <a:avLst/>
          </a:prstGeom>
          <a:solidFill>
            <a:schemeClr val="accent1">
              <a:lumMod val="40000"/>
              <a:lumOff val="6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100">
                <a:solidFill>
                  <a:schemeClr val="tx1"/>
                </a:solidFill>
                <a:latin typeface="Franklin Gothic Book" panose="020B0503020102020204" pitchFamily="34" charset="0"/>
              </a:rPr>
              <a:t>Data analysis</a:t>
            </a:r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0DCBFB3B-A0B1-008A-C07A-5F88B5277A3A}"/>
              </a:ext>
            </a:extLst>
          </p:cNvPr>
          <p:cNvSpPr/>
          <p:nvPr/>
        </p:nvSpPr>
        <p:spPr>
          <a:xfrm>
            <a:off x="6895502" y="3178052"/>
            <a:ext cx="1508268" cy="513350"/>
          </a:xfrm>
          <a:prstGeom prst="rect">
            <a:avLst/>
          </a:prstGeom>
          <a:solidFill>
            <a:schemeClr val="accent1">
              <a:lumMod val="40000"/>
              <a:lumOff val="6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100">
                <a:solidFill>
                  <a:schemeClr val="tx1"/>
                </a:solidFill>
                <a:latin typeface="Franklin Gothic Book" panose="020B0503020102020204" pitchFamily="34" charset="0"/>
              </a:rPr>
              <a:t>Data transformation</a:t>
            </a:r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8CF6B8B6-5762-4222-5532-DDABCA5BF7AC}"/>
              </a:ext>
            </a:extLst>
          </p:cNvPr>
          <p:cNvSpPr/>
          <p:nvPr/>
        </p:nvSpPr>
        <p:spPr>
          <a:xfrm>
            <a:off x="6895502" y="3814577"/>
            <a:ext cx="1508268" cy="513350"/>
          </a:xfrm>
          <a:prstGeom prst="rect">
            <a:avLst/>
          </a:prstGeom>
          <a:solidFill>
            <a:schemeClr val="accent1">
              <a:lumMod val="40000"/>
              <a:lumOff val="6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100">
                <a:solidFill>
                  <a:schemeClr val="tx1"/>
                </a:solidFill>
                <a:latin typeface="Franklin Gothic Book" panose="020B0503020102020204" pitchFamily="34" charset="0"/>
              </a:rPr>
              <a:t>Feature engineering</a:t>
            </a: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1F35C86B-7D30-FFA1-6ABF-AE052570F718}"/>
              </a:ext>
            </a:extLst>
          </p:cNvPr>
          <p:cNvSpPr/>
          <p:nvPr/>
        </p:nvSpPr>
        <p:spPr>
          <a:xfrm>
            <a:off x="6895502" y="4451101"/>
            <a:ext cx="1508268" cy="513350"/>
          </a:xfrm>
          <a:prstGeom prst="rect">
            <a:avLst/>
          </a:prstGeom>
          <a:solidFill>
            <a:schemeClr val="accent1">
              <a:lumMod val="40000"/>
              <a:lumOff val="6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100">
                <a:solidFill>
                  <a:schemeClr val="tx1"/>
                </a:solidFill>
                <a:latin typeface="Franklin Gothic Book" panose="020B0503020102020204" pitchFamily="34" charset="0"/>
              </a:rPr>
              <a:t>Data splitting</a:t>
            </a:r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82C24172-7B19-839F-B7EF-C093D5AD4ED3}"/>
              </a:ext>
            </a:extLst>
          </p:cNvPr>
          <p:cNvSpPr/>
          <p:nvPr/>
        </p:nvSpPr>
        <p:spPr>
          <a:xfrm>
            <a:off x="6895502" y="1261857"/>
            <a:ext cx="1508268" cy="513350"/>
          </a:xfrm>
          <a:prstGeom prst="rect">
            <a:avLst/>
          </a:prstGeom>
          <a:solidFill>
            <a:schemeClr val="accent1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Data transformation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59BC6642-AA69-D04B-E1DE-574C5987A8FA}"/>
              </a:ext>
            </a:extLst>
          </p:cNvPr>
          <p:cNvSpPr/>
          <p:nvPr/>
        </p:nvSpPr>
        <p:spPr>
          <a:xfrm>
            <a:off x="3673332" y="1915866"/>
            <a:ext cx="1508268" cy="513350"/>
          </a:xfrm>
          <a:prstGeom prst="rect">
            <a:avLst/>
          </a:prstGeom>
          <a:solidFill>
            <a:schemeClr val="accent1">
              <a:lumMod val="40000"/>
              <a:lumOff val="6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100">
                <a:solidFill>
                  <a:schemeClr val="tx1"/>
                </a:solidFill>
                <a:latin typeface="Franklin Gothic Book" panose="020B0503020102020204" pitchFamily="34" charset="0"/>
              </a:rPr>
              <a:t>Data extraction</a:t>
            </a:r>
          </a:p>
        </p:txBody>
      </p:sp>
      <p:sp>
        <p:nvSpPr>
          <p:cNvPr id="23" name="Prostokąt 22">
            <a:extLst>
              <a:ext uri="{FF2B5EF4-FFF2-40B4-BE49-F238E27FC236}">
                <a16:creationId xmlns:a16="http://schemas.microsoft.com/office/drawing/2014/main" id="{77E9E865-9617-8334-885B-457853870B11}"/>
              </a:ext>
            </a:extLst>
          </p:cNvPr>
          <p:cNvSpPr/>
          <p:nvPr/>
        </p:nvSpPr>
        <p:spPr>
          <a:xfrm>
            <a:off x="3673332" y="2552391"/>
            <a:ext cx="1508268" cy="513350"/>
          </a:xfrm>
          <a:prstGeom prst="rect">
            <a:avLst/>
          </a:prstGeom>
          <a:solidFill>
            <a:schemeClr val="accent1">
              <a:lumMod val="40000"/>
              <a:lumOff val="6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100">
                <a:solidFill>
                  <a:schemeClr val="tx1"/>
                </a:solidFill>
                <a:latin typeface="Franklin Gothic Book" panose="020B0503020102020204" pitchFamily="34" charset="0"/>
              </a:rPr>
              <a:t>Data analysis</a:t>
            </a:r>
          </a:p>
        </p:txBody>
      </p:sp>
      <p:sp>
        <p:nvSpPr>
          <p:cNvPr id="24" name="Prostokąt 23">
            <a:extLst>
              <a:ext uri="{FF2B5EF4-FFF2-40B4-BE49-F238E27FC236}">
                <a16:creationId xmlns:a16="http://schemas.microsoft.com/office/drawing/2014/main" id="{7A45492B-F839-CC48-137B-C8644644CDE4}"/>
              </a:ext>
            </a:extLst>
          </p:cNvPr>
          <p:cNvSpPr/>
          <p:nvPr/>
        </p:nvSpPr>
        <p:spPr>
          <a:xfrm>
            <a:off x="5284417" y="1915866"/>
            <a:ext cx="1508268" cy="513350"/>
          </a:xfrm>
          <a:prstGeom prst="rect">
            <a:avLst/>
          </a:prstGeom>
          <a:solidFill>
            <a:schemeClr val="accent1">
              <a:lumMod val="40000"/>
              <a:lumOff val="6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100">
                <a:solidFill>
                  <a:schemeClr val="tx1"/>
                </a:solidFill>
                <a:latin typeface="Franklin Gothic Book" panose="020B0503020102020204" pitchFamily="34" charset="0"/>
              </a:rPr>
              <a:t>Data validation</a:t>
            </a:r>
          </a:p>
        </p:txBody>
      </p:sp>
      <p:sp>
        <p:nvSpPr>
          <p:cNvPr id="25" name="Prostokąt 24">
            <a:extLst>
              <a:ext uri="{FF2B5EF4-FFF2-40B4-BE49-F238E27FC236}">
                <a16:creationId xmlns:a16="http://schemas.microsoft.com/office/drawing/2014/main" id="{1309F3E0-95A1-1BB9-1A98-AF6BC6209F8D}"/>
              </a:ext>
            </a:extLst>
          </p:cNvPr>
          <p:cNvSpPr/>
          <p:nvPr/>
        </p:nvSpPr>
        <p:spPr>
          <a:xfrm>
            <a:off x="6895502" y="2541527"/>
            <a:ext cx="1508268" cy="513350"/>
          </a:xfrm>
          <a:prstGeom prst="rect">
            <a:avLst/>
          </a:prstGeom>
          <a:solidFill>
            <a:schemeClr val="accent1">
              <a:lumMod val="40000"/>
              <a:lumOff val="6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100">
                <a:solidFill>
                  <a:schemeClr val="tx1"/>
                </a:solidFill>
                <a:latin typeface="Franklin Gothic Book" panose="020B0503020102020204" pitchFamily="34" charset="0"/>
              </a:rPr>
              <a:t>Data enrichment</a:t>
            </a:r>
          </a:p>
        </p:txBody>
      </p:sp>
    </p:spTree>
    <p:extLst>
      <p:ext uri="{BB962C8B-B14F-4D97-AF65-F5344CB8AC3E}">
        <p14:creationId xmlns:p14="http://schemas.microsoft.com/office/powerpoint/2010/main" val="366550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Data preparation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C8D1E2F5-3AF5-394A-B747-ED79F2D16422}"/>
              </a:ext>
            </a:extLst>
          </p:cNvPr>
          <p:cNvSpPr/>
          <p:nvPr/>
        </p:nvSpPr>
        <p:spPr>
          <a:xfrm>
            <a:off x="4869088" y="2315074"/>
            <a:ext cx="1508268" cy="513350"/>
          </a:xfrm>
          <a:prstGeom prst="rect">
            <a:avLst/>
          </a:prstGeom>
          <a:solidFill>
            <a:schemeClr val="accent1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4242453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7" name="Group 2056"/>
          <p:cNvGrpSpPr/>
          <p:nvPr/>
        </p:nvGrpSpPr>
        <p:grpSpPr>
          <a:xfrm rot="5400000">
            <a:off x="4537853" y="1299219"/>
            <a:ext cx="2613356" cy="2545062"/>
            <a:chOff x="4351481" y="1434923"/>
            <a:chExt cx="3484475" cy="3393416"/>
          </a:xfrm>
        </p:grpSpPr>
        <p:sp>
          <p:nvSpPr>
            <p:cNvPr id="44" name="Block Arc 43"/>
            <p:cNvSpPr/>
            <p:nvPr/>
          </p:nvSpPr>
          <p:spPr>
            <a:xfrm rot="5610717">
              <a:off x="4351483" y="1501144"/>
              <a:ext cx="3327194" cy="3327196"/>
            </a:xfrm>
            <a:prstGeom prst="blockArc">
              <a:avLst>
                <a:gd name="adj1" fmla="val 7115127"/>
                <a:gd name="adj2" fmla="val 15728497"/>
                <a:gd name="adj3" fmla="val 2237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45" name="Block Arc 44"/>
            <p:cNvSpPr/>
            <p:nvPr/>
          </p:nvSpPr>
          <p:spPr>
            <a:xfrm rot="18942508">
              <a:off x="4354723" y="1465829"/>
              <a:ext cx="3327197" cy="3327193"/>
            </a:xfrm>
            <a:prstGeom prst="blockArc">
              <a:avLst>
                <a:gd name="adj1" fmla="val 7105488"/>
                <a:gd name="adj2" fmla="val 16566128"/>
                <a:gd name="adj3" fmla="val 2305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46" name="Block Arc 45"/>
            <p:cNvSpPr/>
            <p:nvPr/>
          </p:nvSpPr>
          <p:spPr>
            <a:xfrm rot="11010717">
              <a:off x="4351481" y="1464938"/>
              <a:ext cx="3327196" cy="3327194"/>
            </a:xfrm>
            <a:prstGeom prst="blockArc">
              <a:avLst>
                <a:gd name="adj1" fmla="val 10545816"/>
                <a:gd name="adj2" fmla="val 17712953"/>
                <a:gd name="adj3" fmla="val 2299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47" name="Isosceles Triangle 46"/>
            <p:cNvSpPr/>
            <p:nvPr/>
          </p:nvSpPr>
          <p:spPr>
            <a:xfrm rot="10800000">
              <a:off x="6770356" y="3039635"/>
              <a:ext cx="1065600" cy="6984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Isosceles Triangle 47"/>
            <p:cNvSpPr/>
            <p:nvPr/>
          </p:nvSpPr>
          <p:spPr>
            <a:xfrm rot="17752215">
              <a:off x="4596572" y="3766413"/>
              <a:ext cx="1066028" cy="69660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Isosceles Triangle 48"/>
            <p:cNvSpPr/>
            <p:nvPr/>
          </p:nvSpPr>
          <p:spPr>
            <a:xfrm rot="3093374">
              <a:off x="4879548" y="1618523"/>
              <a:ext cx="1065600" cy="6984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TextBox 49"/>
            <p:cNvSpPr txBox="1"/>
            <p:nvPr/>
          </p:nvSpPr>
          <p:spPr>
            <a:xfrm rot="16200000">
              <a:off x="7023324" y="2992391"/>
              <a:ext cx="60956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+mj-lt"/>
                </a:rPr>
                <a:t>02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 rot="12565585">
              <a:off x="4888238" y="3903823"/>
              <a:ext cx="60956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+mj-lt"/>
                </a:rPr>
                <a:t>03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 rot="19463698">
              <a:off x="5017216" y="1769428"/>
              <a:ext cx="60187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 rot="2810109">
              <a:off x="6426475" y="2062366"/>
              <a:ext cx="941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Release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 rot="9023406">
              <a:off x="6067132" y="4089926"/>
              <a:ext cx="937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Operate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 rot="16200000">
              <a:off x="4185914" y="2899202"/>
              <a:ext cx="940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Develop</a:t>
              </a:r>
            </a:p>
          </p:txBody>
        </p:sp>
      </p:grp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In IT it may look like that…</a:t>
            </a:r>
          </a:p>
        </p:txBody>
      </p:sp>
    </p:spTree>
    <p:extLst>
      <p:ext uri="{BB962C8B-B14F-4D97-AF65-F5344CB8AC3E}">
        <p14:creationId xmlns:p14="http://schemas.microsoft.com/office/powerpoint/2010/main" val="18087409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l-PL"/>
              <a:t>In general, there are 3 stages in a typical Model Development phase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62470C7B-29EE-C646-DE52-6F1B9C360C2C}"/>
              </a:ext>
            </a:extLst>
          </p:cNvPr>
          <p:cNvSpPr/>
          <p:nvPr/>
        </p:nvSpPr>
        <p:spPr>
          <a:xfrm>
            <a:off x="3231963" y="680989"/>
            <a:ext cx="1717989" cy="38614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>
                <a:solidFill>
                  <a:schemeClr val="bg1"/>
                </a:solidFill>
              </a:rPr>
              <a:t>Problem definition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20EE653-BA38-15DA-06D6-48232AE07A0B}"/>
              </a:ext>
            </a:extLst>
          </p:cNvPr>
          <p:cNvSpPr/>
          <p:nvPr/>
        </p:nvSpPr>
        <p:spPr>
          <a:xfrm>
            <a:off x="5213163" y="692563"/>
            <a:ext cx="1717989" cy="38614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>
                <a:solidFill>
                  <a:schemeClr val="bg1"/>
                </a:solidFill>
              </a:rPr>
              <a:t>Data Preparation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2E4D8702-CB6E-5ECF-E58F-8163109A8BE4}"/>
              </a:ext>
            </a:extLst>
          </p:cNvPr>
          <p:cNvSpPr/>
          <p:nvPr/>
        </p:nvSpPr>
        <p:spPr>
          <a:xfrm>
            <a:off x="7194363" y="692562"/>
            <a:ext cx="1717989" cy="3861444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>
                <a:solidFill>
                  <a:schemeClr val="tx1"/>
                </a:solidFill>
                <a:latin typeface="Franklin Gothic Book" panose="020B0503020102020204" pitchFamily="34" charset="0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3167776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l-PL"/>
              <a:t>In general, there are 3 stages in a typical Model Development phase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62470C7B-29EE-C646-DE52-6F1B9C360C2C}"/>
              </a:ext>
            </a:extLst>
          </p:cNvPr>
          <p:cNvSpPr/>
          <p:nvPr/>
        </p:nvSpPr>
        <p:spPr>
          <a:xfrm>
            <a:off x="3231963" y="680989"/>
            <a:ext cx="1717989" cy="38614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>
                <a:solidFill>
                  <a:schemeClr val="bg1"/>
                </a:solidFill>
              </a:rPr>
              <a:t>Problem definition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20EE653-BA38-15DA-06D6-48232AE07A0B}"/>
              </a:ext>
            </a:extLst>
          </p:cNvPr>
          <p:cNvSpPr/>
          <p:nvPr/>
        </p:nvSpPr>
        <p:spPr>
          <a:xfrm>
            <a:off x="5213163" y="692563"/>
            <a:ext cx="1717989" cy="38614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>
                <a:solidFill>
                  <a:schemeClr val="bg1"/>
                </a:solidFill>
              </a:rPr>
              <a:t>Data Preparation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2E4D8702-CB6E-5ECF-E58F-8163109A8BE4}"/>
              </a:ext>
            </a:extLst>
          </p:cNvPr>
          <p:cNvSpPr/>
          <p:nvPr/>
        </p:nvSpPr>
        <p:spPr>
          <a:xfrm>
            <a:off x="7194363" y="692562"/>
            <a:ext cx="1717989" cy="3861444"/>
          </a:xfrm>
          <a:prstGeom prst="rect">
            <a:avLst/>
          </a:prstGeom>
          <a:solidFill>
            <a:schemeClr val="accent2"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>
                <a:solidFill>
                  <a:schemeClr val="bg1"/>
                </a:solidFill>
                <a:latin typeface="Franklin Gothic Book" panose="020B0503020102020204" pitchFamily="34" charset="0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3430628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Modeling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403AAE96-29F4-C2BD-5B4D-DD18F04D1C10}"/>
              </a:ext>
            </a:extLst>
          </p:cNvPr>
          <p:cNvSpPr/>
          <p:nvPr/>
        </p:nvSpPr>
        <p:spPr>
          <a:xfrm>
            <a:off x="2381547" y="1272721"/>
            <a:ext cx="1508268" cy="513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Training</a:t>
            </a: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483AC2FE-C1D6-F026-D61F-605F29A8E9D3}"/>
              </a:ext>
            </a:extLst>
          </p:cNvPr>
          <p:cNvGrpSpPr/>
          <p:nvPr/>
        </p:nvGrpSpPr>
        <p:grpSpPr>
          <a:xfrm>
            <a:off x="2381547" y="266396"/>
            <a:ext cx="1032329" cy="1006325"/>
            <a:chOff x="214090" y="544285"/>
            <a:chExt cx="1032329" cy="1006325"/>
          </a:xfrm>
        </p:grpSpPr>
        <p:cxnSp>
          <p:nvCxnSpPr>
            <p:cNvPr id="13" name="Łącznik prosty ze strzałką 12">
              <a:extLst>
                <a:ext uri="{FF2B5EF4-FFF2-40B4-BE49-F238E27FC236}">
                  <a16:creationId xmlns:a16="http://schemas.microsoft.com/office/drawing/2014/main" id="{455CD64A-586C-D892-CCC2-52DAD5B685F3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730255" y="1278147"/>
              <a:ext cx="3324" cy="27246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Dokument 13">
              <a:extLst>
                <a:ext uri="{FF2B5EF4-FFF2-40B4-BE49-F238E27FC236}">
                  <a16:creationId xmlns:a16="http://schemas.microsoft.com/office/drawing/2014/main" id="{E98D6C10-E8AC-E0AB-C266-4AC19B195635}"/>
                </a:ext>
              </a:extLst>
            </p:cNvPr>
            <p:cNvSpPr/>
            <p:nvPr/>
          </p:nvSpPr>
          <p:spPr>
            <a:xfrm>
              <a:off x="214090" y="544285"/>
              <a:ext cx="1032329" cy="785813"/>
            </a:xfrm>
            <a:prstGeom prst="flowChartDocument">
              <a:avLst/>
            </a:prstGeom>
            <a:solidFill>
              <a:schemeClr val="accent1">
                <a:alpha val="7461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20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Data prepared</a:t>
              </a:r>
            </a:p>
          </p:txBody>
        </p:sp>
      </p:grpSp>
      <p:sp>
        <p:nvSpPr>
          <p:cNvPr id="15" name="Prostokąt 14">
            <a:extLst>
              <a:ext uri="{FF2B5EF4-FFF2-40B4-BE49-F238E27FC236}">
                <a16:creationId xmlns:a16="http://schemas.microsoft.com/office/drawing/2014/main" id="{5408A4A0-9279-BC82-DDDC-8105857878D0}"/>
              </a:ext>
            </a:extLst>
          </p:cNvPr>
          <p:cNvSpPr/>
          <p:nvPr/>
        </p:nvSpPr>
        <p:spPr>
          <a:xfrm>
            <a:off x="5555871" y="1272721"/>
            <a:ext cx="1508268" cy="513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Validation</a:t>
            </a:r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82C24172-7B19-839F-B7EF-C093D5AD4ED3}"/>
              </a:ext>
            </a:extLst>
          </p:cNvPr>
          <p:cNvSpPr/>
          <p:nvPr/>
        </p:nvSpPr>
        <p:spPr>
          <a:xfrm>
            <a:off x="7166956" y="1272721"/>
            <a:ext cx="1508268" cy="513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Training at scale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59BC6642-AA69-D04B-E1DE-574C5987A8FA}"/>
              </a:ext>
            </a:extLst>
          </p:cNvPr>
          <p:cNvSpPr/>
          <p:nvPr/>
        </p:nvSpPr>
        <p:spPr>
          <a:xfrm>
            <a:off x="2381547" y="2552391"/>
            <a:ext cx="1508268" cy="513350"/>
          </a:xfrm>
          <a:prstGeom prst="rect">
            <a:avLst/>
          </a:prstGeom>
          <a:solidFill>
            <a:schemeClr val="accent2">
              <a:alpha val="3075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100">
                <a:solidFill>
                  <a:schemeClr val="tx1"/>
                </a:solidFill>
                <a:latin typeface="Franklin Gothic Book" panose="020B0503020102020204" pitchFamily="34" charset="0"/>
              </a:rPr>
              <a:t>Building the model</a:t>
            </a:r>
          </a:p>
        </p:txBody>
      </p:sp>
      <p:sp>
        <p:nvSpPr>
          <p:cNvPr id="23" name="Prostokąt 22">
            <a:extLst>
              <a:ext uri="{FF2B5EF4-FFF2-40B4-BE49-F238E27FC236}">
                <a16:creationId xmlns:a16="http://schemas.microsoft.com/office/drawing/2014/main" id="{77E9E865-9617-8334-885B-457853870B11}"/>
              </a:ext>
            </a:extLst>
          </p:cNvPr>
          <p:cNvSpPr/>
          <p:nvPr/>
        </p:nvSpPr>
        <p:spPr>
          <a:xfrm>
            <a:off x="2381547" y="3188916"/>
            <a:ext cx="1508268" cy="513350"/>
          </a:xfrm>
          <a:prstGeom prst="rect">
            <a:avLst/>
          </a:prstGeom>
          <a:solidFill>
            <a:schemeClr val="accent2">
              <a:alpha val="3075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100">
                <a:solidFill>
                  <a:schemeClr val="tx1"/>
                </a:solidFill>
                <a:latin typeface="Franklin Gothic Book" panose="020B0503020102020204" pitchFamily="34" charset="0"/>
              </a:rPr>
              <a:t>Model training</a:t>
            </a:r>
          </a:p>
        </p:txBody>
      </p:sp>
      <p:sp>
        <p:nvSpPr>
          <p:cNvPr id="24" name="Prostokąt 23">
            <a:extLst>
              <a:ext uri="{FF2B5EF4-FFF2-40B4-BE49-F238E27FC236}">
                <a16:creationId xmlns:a16="http://schemas.microsoft.com/office/drawing/2014/main" id="{7A45492B-F839-CC48-137B-C8644644CDE4}"/>
              </a:ext>
            </a:extLst>
          </p:cNvPr>
          <p:cNvSpPr/>
          <p:nvPr/>
        </p:nvSpPr>
        <p:spPr>
          <a:xfrm>
            <a:off x="5555871" y="1926730"/>
            <a:ext cx="1508268" cy="513350"/>
          </a:xfrm>
          <a:prstGeom prst="rect">
            <a:avLst/>
          </a:prstGeom>
          <a:solidFill>
            <a:schemeClr val="accent2">
              <a:alpha val="3075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100">
                <a:solidFill>
                  <a:schemeClr val="tx1"/>
                </a:solidFill>
                <a:latin typeface="Franklin Gothic Book" panose="020B0503020102020204" pitchFamily="34" charset="0"/>
              </a:rPr>
              <a:t>Model analysis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71999A3C-387D-678E-456C-12A0B6CC3C93}"/>
              </a:ext>
            </a:extLst>
          </p:cNvPr>
          <p:cNvSpPr/>
          <p:nvPr/>
        </p:nvSpPr>
        <p:spPr>
          <a:xfrm>
            <a:off x="5555871" y="2563255"/>
            <a:ext cx="1508268" cy="513350"/>
          </a:xfrm>
          <a:prstGeom prst="rect">
            <a:avLst/>
          </a:prstGeom>
          <a:solidFill>
            <a:schemeClr val="accent2">
              <a:alpha val="3075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100">
                <a:solidFill>
                  <a:schemeClr val="tx1"/>
                </a:solidFill>
                <a:latin typeface="Franklin Gothic Book" panose="020B0503020102020204" pitchFamily="34" charset="0"/>
              </a:rPr>
              <a:t>Model validation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07674989-82A3-0DC7-2BFA-83D40DD2C6E5}"/>
              </a:ext>
            </a:extLst>
          </p:cNvPr>
          <p:cNvSpPr/>
          <p:nvPr/>
        </p:nvSpPr>
        <p:spPr>
          <a:xfrm>
            <a:off x="3968709" y="1272721"/>
            <a:ext cx="1508268" cy="513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Evaluation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BA7B363-ADF3-5BF6-B3AD-383264A33E72}"/>
              </a:ext>
            </a:extLst>
          </p:cNvPr>
          <p:cNvSpPr/>
          <p:nvPr/>
        </p:nvSpPr>
        <p:spPr>
          <a:xfrm>
            <a:off x="3968709" y="1926730"/>
            <a:ext cx="1508268" cy="513350"/>
          </a:xfrm>
          <a:prstGeom prst="rect">
            <a:avLst/>
          </a:prstGeom>
          <a:solidFill>
            <a:schemeClr val="accent2">
              <a:alpha val="3075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100">
                <a:solidFill>
                  <a:schemeClr val="tx1"/>
                </a:solidFill>
                <a:latin typeface="Franklin Gothic Book" panose="020B0503020102020204" pitchFamily="34" charset="0"/>
              </a:rPr>
              <a:t>Model evaluation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894DD93D-E7E6-64F5-FC95-F5F6774B90B2}"/>
              </a:ext>
            </a:extLst>
          </p:cNvPr>
          <p:cNvSpPr/>
          <p:nvPr/>
        </p:nvSpPr>
        <p:spPr>
          <a:xfrm>
            <a:off x="3968709" y="2552391"/>
            <a:ext cx="1508268" cy="513350"/>
          </a:xfrm>
          <a:prstGeom prst="rect">
            <a:avLst/>
          </a:prstGeom>
          <a:solidFill>
            <a:schemeClr val="accent2">
              <a:alpha val="3075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100">
                <a:solidFill>
                  <a:schemeClr val="tx1"/>
                </a:solidFill>
                <a:latin typeface="Franklin Gothic Book" panose="020B0503020102020204" pitchFamily="34" charset="0"/>
              </a:rPr>
              <a:t>Model optimization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66D4428E-A8C0-F2A8-0F93-1208F9D643C9}"/>
              </a:ext>
            </a:extLst>
          </p:cNvPr>
          <p:cNvSpPr/>
          <p:nvPr/>
        </p:nvSpPr>
        <p:spPr>
          <a:xfrm>
            <a:off x="2381547" y="1926730"/>
            <a:ext cx="1508268" cy="513350"/>
          </a:xfrm>
          <a:prstGeom prst="rect">
            <a:avLst/>
          </a:prstGeom>
          <a:solidFill>
            <a:schemeClr val="accent2">
              <a:alpha val="3075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100">
                <a:solidFill>
                  <a:schemeClr val="tx1"/>
                </a:solidFill>
                <a:latin typeface="Franklin Gothic Book" panose="020B0503020102020204" pitchFamily="34" charset="0"/>
              </a:rPr>
              <a:t>Choosing the alg</a:t>
            </a:r>
          </a:p>
        </p:txBody>
      </p:sp>
      <p:sp>
        <p:nvSpPr>
          <p:cNvPr id="26" name="Prostokąt 25">
            <a:extLst>
              <a:ext uri="{FF2B5EF4-FFF2-40B4-BE49-F238E27FC236}">
                <a16:creationId xmlns:a16="http://schemas.microsoft.com/office/drawing/2014/main" id="{51B59DDE-E5D5-D427-0785-C3575C84A489}"/>
              </a:ext>
            </a:extLst>
          </p:cNvPr>
          <p:cNvSpPr/>
          <p:nvPr/>
        </p:nvSpPr>
        <p:spPr>
          <a:xfrm>
            <a:off x="7166956" y="1926730"/>
            <a:ext cx="1508268" cy="513350"/>
          </a:xfrm>
          <a:prstGeom prst="rect">
            <a:avLst/>
          </a:prstGeom>
          <a:solidFill>
            <a:schemeClr val="accent2">
              <a:alpha val="3075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100">
                <a:solidFill>
                  <a:schemeClr val="tx1"/>
                </a:solidFill>
                <a:latin typeface="Franklin Gothic Book" panose="020B0503020102020204" pitchFamily="34" charset="0"/>
              </a:rPr>
              <a:t>Data prep</a:t>
            </a:r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484C0CF8-0699-876B-0566-B77567CDCD8C}"/>
              </a:ext>
            </a:extLst>
          </p:cNvPr>
          <p:cNvSpPr/>
          <p:nvPr/>
        </p:nvSpPr>
        <p:spPr>
          <a:xfrm>
            <a:off x="7166956" y="2563255"/>
            <a:ext cx="1508268" cy="513350"/>
          </a:xfrm>
          <a:prstGeom prst="rect">
            <a:avLst/>
          </a:prstGeom>
          <a:solidFill>
            <a:schemeClr val="accent2">
              <a:alpha val="3075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100">
                <a:solidFill>
                  <a:schemeClr val="tx1"/>
                </a:solidFill>
                <a:latin typeface="Franklin Gothic Book" panose="020B0503020102020204" pitchFamily="34" charset="0"/>
              </a:rPr>
              <a:t>Infrastructure prep</a:t>
            </a:r>
          </a:p>
        </p:txBody>
      </p:sp>
      <p:sp>
        <p:nvSpPr>
          <p:cNvPr id="28" name="Prostokąt 27">
            <a:extLst>
              <a:ext uri="{FF2B5EF4-FFF2-40B4-BE49-F238E27FC236}">
                <a16:creationId xmlns:a16="http://schemas.microsoft.com/office/drawing/2014/main" id="{D822CC21-CA02-4DF6-6A14-FB77B98B83FE}"/>
              </a:ext>
            </a:extLst>
          </p:cNvPr>
          <p:cNvSpPr/>
          <p:nvPr/>
        </p:nvSpPr>
        <p:spPr>
          <a:xfrm>
            <a:off x="7166956" y="3199780"/>
            <a:ext cx="1508268" cy="513350"/>
          </a:xfrm>
          <a:prstGeom prst="rect">
            <a:avLst/>
          </a:prstGeom>
          <a:solidFill>
            <a:schemeClr val="accent2">
              <a:alpha val="3075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100">
                <a:solidFill>
                  <a:schemeClr val="tx1"/>
                </a:solidFill>
                <a:latin typeface="Franklin Gothic Book" panose="020B0503020102020204" pitchFamily="34" charset="0"/>
              </a:rPr>
              <a:t>Training at scale</a:t>
            </a:r>
          </a:p>
        </p:txBody>
      </p:sp>
      <p:sp>
        <p:nvSpPr>
          <p:cNvPr id="29" name="Prostokąt zaokrąglony 28">
            <a:extLst>
              <a:ext uri="{FF2B5EF4-FFF2-40B4-BE49-F238E27FC236}">
                <a16:creationId xmlns:a16="http://schemas.microsoft.com/office/drawing/2014/main" id="{0E56D62D-C9AE-6DEC-DA43-EFC702321A6E}"/>
              </a:ext>
            </a:extLst>
          </p:cNvPr>
          <p:cNvSpPr/>
          <p:nvPr/>
        </p:nvSpPr>
        <p:spPr>
          <a:xfrm>
            <a:off x="7099960" y="1152898"/>
            <a:ext cx="1626911" cy="2717881"/>
          </a:xfrm>
          <a:prstGeom prst="roundRect">
            <a:avLst>
              <a:gd name="adj" fmla="val 7590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677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21" grpId="0" animBg="1"/>
      <p:bldP spid="22" grpId="0" animBg="1"/>
      <p:bldP spid="23" grpId="0" animBg="1"/>
      <p:bldP spid="24" grpId="0" animBg="1"/>
      <p:bldP spid="4" grpId="0" animBg="1"/>
      <p:bldP spid="5" grpId="0" animBg="1"/>
      <p:bldP spid="7" grpId="0" animBg="1"/>
      <p:bldP spid="10" grpId="0" animBg="1"/>
      <p:bldP spid="11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Modeling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F1844CCA-C70D-37A0-4DE5-2BE484850C9C}"/>
              </a:ext>
            </a:extLst>
          </p:cNvPr>
          <p:cNvSpPr/>
          <p:nvPr/>
        </p:nvSpPr>
        <p:spPr>
          <a:xfrm>
            <a:off x="4572000" y="2315074"/>
            <a:ext cx="1508268" cy="513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1445769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9FD9C9-0860-B025-037D-432802A3F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Dive In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B326FD10-8DC2-681A-BAC0-72A63A51F9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/>
              <a:t>Model Deployment and Monitoring</a:t>
            </a:r>
          </a:p>
        </p:txBody>
      </p:sp>
    </p:spTree>
    <p:extLst>
      <p:ext uri="{BB962C8B-B14F-4D97-AF65-F5344CB8AC3E}">
        <p14:creationId xmlns:p14="http://schemas.microsoft.com/office/powerpoint/2010/main" val="1015249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kument 3">
            <a:extLst>
              <a:ext uri="{FF2B5EF4-FFF2-40B4-BE49-F238E27FC236}">
                <a16:creationId xmlns:a16="http://schemas.microsoft.com/office/drawing/2014/main" id="{50730487-16C9-539F-25E2-E62CF495F1E1}"/>
              </a:ext>
            </a:extLst>
          </p:cNvPr>
          <p:cNvSpPr/>
          <p:nvPr/>
        </p:nvSpPr>
        <p:spPr>
          <a:xfrm>
            <a:off x="1375274" y="1965596"/>
            <a:ext cx="1032329" cy="785813"/>
          </a:xfrm>
          <a:prstGeom prst="flowChartDocument">
            <a:avLst/>
          </a:prstGeom>
          <a:solidFill>
            <a:schemeClr val="accent1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Data source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A3BE9777-4067-6C7F-A313-20659CF8DD62}"/>
              </a:ext>
            </a:extLst>
          </p:cNvPr>
          <p:cNvSpPr/>
          <p:nvPr/>
        </p:nvSpPr>
        <p:spPr>
          <a:xfrm>
            <a:off x="2848373" y="2126778"/>
            <a:ext cx="1508268" cy="513350"/>
          </a:xfrm>
          <a:prstGeom prst="rect">
            <a:avLst/>
          </a:prstGeom>
          <a:solidFill>
            <a:schemeClr val="accent1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Data preparation</a:t>
            </a:r>
          </a:p>
        </p:txBody>
      </p: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C888508E-367F-4F98-BFE4-8AACBA5FC6CC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>
            <a:off x="2407603" y="2358503"/>
            <a:ext cx="312486" cy="369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0E835940-351D-B7F4-1F3C-99074FCE79D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356641" y="2383453"/>
            <a:ext cx="44077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ostokąt 11">
            <a:extLst>
              <a:ext uri="{FF2B5EF4-FFF2-40B4-BE49-F238E27FC236}">
                <a16:creationId xmlns:a16="http://schemas.microsoft.com/office/drawing/2014/main" id="{B1FE74A3-230D-1284-C418-B4F48F81A4A3}"/>
              </a:ext>
            </a:extLst>
          </p:cNvPr>
          <p:cNvSpPr/>
          <p:nvPr/>
        </p:nvSpPr>
        <p:spPr>
          <a:xfrm>
            <a:off x="4797411" y="2126778"/>
            <a:ext cx="1508268" cy="513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Modeling</a:t>
            </a:r>
          </a:p>
        </p:txBody>
      </p:sp>
      <p:sp>
        <p:nvSpPr>
          <p:cNvPr id="13" name="Prostokąt zaokrąglony 12">
            <a:extLst>
              <a:ext uri="{FF2B5EF4-FFF2-40B4-BE49-F238E27FC236}">
                <a16:creationId xmlns:a16="http://schemas.microsoft.com/office/drawing/2014/main" id="{3A4FF0E6-34CE-58C9-42A5-639F95B2B0AD}"/>
              </a:ext>
            </a:extLst>
          </p:cNvPr>
          <p:cNvSpPr/>
          <p:nvPr/>
        </p:nvSpPr>
        <p:spPr>
          <a:xfrm>
            <a:off x="2720089" y="1863970"/>
            <a:ext cx="3703822" cy="996462"/>
          </a:xfrm>
          <a:prstGeom prst="roundRect">
            <a:avLst>
              <a:gd name="adj" fmla="val 7590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Freeform 34">
            <a:extLst>
              <a:ext uri="{FF2B5EF4-FFF2-40B4-BE49-F238E27FC236}">
                <a16:creationId xmlns:a16="http://schemas.microsoft.com/office/drawing/2014/main" id="{2D400C37-7ABA-06B4-C48C-F8AC5089D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559" y="1892551"/>
            <a:ext cx="547596" cy="394921"/>
          </a:xfrm>
          <a:custGeom>
            <a:avLst/>
            <a:gdLst>
              <a:gd name="connsiteX0" fmla="*/ 356828 w 547596"/>
              <a:gd name="connsiteY0" fmla="*/ 123257 h 394921"/>
              <a:gd name="connsiteX1" fmla="*/ 366675 w 547596"/>
              <a:gd name="connsiteY1" fmla="*/ 123257 h 394921"/>
              <a:gd name="connsiteX2" fmla="*/ 447909 w 547596"/>
              <a:gd name="connsiteY2" fmla="*/ 203395 h 394921"/>
              <a:gd name="connsiteX3" fmla="*/ 457756 w 547596"/>
              <a:gd name="connsiteY3" fmla="*/ 227109 h 394921"/>
              <a:gd name="connsiteX4" fmla="*/ 447909 w 547596"/>
              <a:gd name="connsiteY4" fmla="*/ 251232 h 394921"/>
              <a:gd name="connsiteX5" fmla="*/ 366675 w 547596"/>
              <a:gd name="connsiteY5" fmla="*/ 331778 h 394921"/>
              <a:gd name="connsiteX6" fmla="*/ 361751 w 547596"/>
              <a:gd name="connsiteY6" fmla="*/ 333822 h 394921"/>
              <a:gd name="connsiteX7" fmla="*/ 356828 w 547596"/>
              <a:gd name="connsiteY7" fmla="*/ 331778 h 394921"/>
              <a:gd name="connsiteX8" fmla="*/ 356828 w 547596"/>
              <a:gd name="connsiteY8" fmla="*/ 321556 h 394921"/>
              <a:gd name="connsiteX9" fmla="*/ 437652 w 547596"/>
              <a:gd name="connsiteY9" fmla="*/ 241419 h 394921"/>
              <a:gd name="connsiteX10" fmla="*/ 443396 w 547596"/>
              <a:gd name="connsiteY10" fmla="*/ 227109 h 394921"/>
              <a:gd name="connsiteX11" fmla="*/ 437652 w 547596"/>
              <a:gd name="connsiteY11" fmla="*/ 213616 h 394921"/>
              <a:gd name="connsiteX12" fmla="*/ 356828 w 547596"/>
              <a:gd name="connsiteY12" fmla="*/ 133070 h 394921"/>
              <a:gd name="connsiteX13" fmla="*/ 356828 w 547596"/>
              <a:gd name="connsiteY13" fmla="*/ 123257 h 394921"/>
              <a:gd name="connsiteX14" fmla="*/ 182304 w 547596"/>
              <a:gd name="connsiteY14" fmla="*/ 123257 h 394921"/>
              <a:gd name="connsiteX15" fmla="*/ 192561 w 547596"/>
              <a:gd name="connsiteY15" fmla="*/ 123257 h 394921"/>
              <a:gd name="connsiteX16" fmla="*/ 192561 w 547596"/>
              <a:gd name="connsiteY16" fmla="*/ 133070 h 394921"/>
              <a:gd name="connsiteX17" fmla="*/ 111736 w 547596"/>
              <a:gd name="connsiteY17" fmla="*/ 213616 h 394921"/>
              <a:gd name="connsiteX18" fmla="*/ 105993 w 547596"/>
              <a:gd name="connsiteY18" fmla="*/ 227109 h 394921"/>
              <a:gd name="connsiteX19" fmla="*/ 111736 w 547596"/>
              <a:gd name="connsiteY19" fmla="*/ 241419 h 394921"/>
              <a:gd name="connsiteX20" fmla="*/ 192561 w 547596"/>
              <a:gd name="connsiteY20" fmla="*/ 321556 h 394921"/>
              <a:gd name="connsiteX21" fmla="*/ 192561 w 547596"/>
              <a:gd name="connsiteY21" fmla="*/ 331778 h 394921"/>
              <a:gd name="connsiteX22" fmla="*/ 187227 w 547596"/>
              <a:gd name="connsiteY22" fmla="*/ 333822 h 394921"/>
              <a:gd name="connsiteX23" fmla="*/ 182304 w 547596"/>
              <a:gd name="connsiteY23" fmla="*/ 331778 h 394921"/>
              <a:gd name="connsiteX24" fmla="*/ 101480 w 547596"/>
              <a:gd name="connsiteY24" fmla="*/ 251232 h 394921"/>
              <a:gd name="connsiteX25" fmla="*/ 91633 w 547596"/>
              <a:gd name="connsiteY25" fmla="*/ 227109 h 394921"/>
              <a:gd name="connsiteX26" fmla="*/ 101480 w 547596"/>
              <a:gd name="connsiteY26" fmla="*/ 203395 h 394921"/>
              <a:gd name="connsiteX27" fmla="*/ 319464 w 547596"/>
              <a:gd name="connsiteY27" fmla="*/ 122027 h 394921"/>
              <a:gd name="connsiteX28" fmla="*/ 323157 w 547596"/>
              <a:gd name="connsiteY28" fmla="*/ 131413 h 394921"/>
              <a:gd name="connsiteX29" fmla="*/ 235768 w 547596"/>
              <a:gd name="connsiteY29" fmla="*/ 329742 h 394921"/>
              <a:gd name="connsiteX30" fmla="*/ 229204 w 547596"/>
              <a:gd name="connsiteY30" fmla="*/ 333823 h 394921"/>
              <a:gd name="connsiteX31" fmla="*/ 226742 w 547596"/>
              <a:gd name="connsiteY31" fmla="*/ 333415 h 394921"/>
              <a:gd name="connsiteX32" fmla="*/ 222639 w 547596"/>
              <a:gd name="connsiteY32" fmla="*/ 324029 h 394921"/>
              <a:gd name="connsiteX33" fmla="*/ 310028 w 547596"/>
              <a:gd name="connsiteY33" fmla="*/ 125700 h 394921"/>
              <a:gd name="connsiteX34" fmla="*/ 319464 w 547596"/>
              <a:gd name="connsiteY34" fmla="*/ 122027 h 394921"/>
              <a:gd name="connsiteX35" fmla="*/ 14260 w 547596"/>
              <a:gd name="connsiteY35" fmla="*/ 77356 h 394921"/>
              <a:gd name="connsiteX36" fmla="*/ 14260 w 547596"/>
              <a:gd name="connsiteY36" fmla="*/ 367643 h 394921"/>
              <a:gd name="connsiteX37" fmla="*/ 31780 w 547596"/>
              <a:gd name="connsiteY37" fmla="*/ 380671 h 394921"/>
              <a:gd name="connsiteX38" fmla="*/ 516223 w 547596"/>
              <a:gd name="connsiteY38" fmla="*/ 380671 h 394921"/>
              <a:gd name="connsiteX39" fmla="*/ 533335 w 547596"/>
              <a:gd name="connsiteY39" fmla="*/ 367643 h 394921"/>
              <a:gd name="connsiteX40" fmla="*/ 533335 w 547596"/>
              <a:gd name="connsiteY40" fmla="*/ 77356 h 394921"/>
              <a:gd name="connsiteX41" fmla="*/ 130949 w 547596"/>
              <a:gd name="connsiteY41" fmla="*/ 26954 h 394921"/>
              <a:gd name="connsiteX42" fmla="*/ 141518 w 547596"/>
              <a:gd name="connsiteY42" fmla="*/ 37532 h 394921"/>
              <a:gd name="connsiteX43" fmla="*/ 130949 w 547596"/>
              <a:gd name="connsiteY43" fmla="*/ 48110 h 394921"/>
              <a:gd name="connsiteX44" fmla="*/ 120380 w 547596"/>
              <a:gd name="connsiteY44" fmla="*/ 37532 h 394921"/>
              <a:gd name="connsiteX45" fmla="*/ 130949 w 547596"/>
              <a:gd name="connsiteY45" fmla="*/ 26954 h 394921"/>
              <a:gd name="connsiteX46" fmla="*/ 89422 w 547596"/>
              <a:gd name="connsiteY46" fmla="*/ 26954 h 394921"/>
              <a:gd name="connsiteX47" fmla="*/ 100202 w 547596"/>
              <a:gd name="connsiteY47" fmla="*/ 37532 h 394921"/>
              <a:gd name="connsiteX48" fmla="*/ 89422 w 547596"/>
              <a:gd name="connsiteY48" fmla="*/ 48110 h 394921"/>
              <a:gd name="connsiteX49" fmla="*/ 79056 w 547596"/>
              <a:gd name="connsiteY49" fmla="*/ 37532 h 394921"/>
              <a:gd name="connsiteX50" fmla="*/ 89422 w 547596"/>
              <a:gd name="connsiteY50" fmla="*/ 26954 h 394921"/>
              <a:gd name="connsiteX51" fmla="*/ 48300 w 547596"/>
              <a:gd name="connsiteY51" fmla="*/ 26954 h 394921"/>
              <a:gd name="connsiteX52" fmla="*/ 58869 w 547596"/>
              <a:gd name="connsiteY52" fmla="*/ 37532 h 394921"/>
              <a:gd name="connsiteX53" fmla="*/ 48300 w 547596"/>
              <a:gd name="connsiteY53" fmla="*/ 48110 h 394921"/>
              <a:gd name="connsiteX54" fmla="*/ 37731 w 547596"/>
              <a:gd name="connsiteY54" fmla="*/ 37532 h 394921"/>
              <a:gd name="connsiteX55" fmla="*/ 48300 w 547596"/>
              <a:gd name="connsiteY55" fmla="*/ 26954 h 394921"/>
              <a:gd name="connsiteX56" fmla="*/ 31780 w 547596"/>
              <a:gd name="connsiteY56" fmla="*/ 14250 h 394921"/>
              <a:gd name="connsiteX57" fmla="*/ 14260 w 547596"/>
              <a:gd name="connsiteY57" fmla="*/ 32571 h 394921"/>
              <a:gd name="connsiteX58" fmla="*/ 14260 w 547596"/>
              <a:gd name="connsiteY58" fmla="*/ 63106 h 394921"/>
              <a:gd name="connsiteX59" fmla="*/ 533335 w 547596"/>
              <a:gd name="connsiteY59" fmla="*/ 63106 h 394921"/>
              <a:gd name="connsiteX60" fmla="*/ 533335 w 547596"/>
              <a:gd name="connsiteY60" fmla="*/ 32571 h 394921"/>
              <a:gd name="connsiteX61" fmla="*/ 516223 w 547596"/>
              <a:gd name="connsiteY61" fmla="*/ 14250 h 394921"/>
              <a:gd name="connsiteX62" fmla="*/ 31780 w 547596"/>
              <a:gd name="connsiteY62" fmla="*/ 0 h 394921"/>
              <a:gd name="connsiteX63" fmla="*/ 516223 w 547596"/>
              <a:gd name="connsiteY63" fmla="*/ 0 h 394921"/>
              <a:gd name="connsiteX64" fmla="*/ 547596 w 547596"/>
              <a:gd name="connsiteY64" fmla="*/ 32571 h 394921"/>
              <a:gd name="connsiteX65" fmla="*/ 547596 w 547596"/>
              <a:gd name="connsiteY65" fmla="*/ 367643 h 394921"/>
              <a:gd name="connsiteX66" fmla="*/ 516223 w 547596"/>
              <a:gd name="connsiteY66" fmla="*/ 394921 h 394921"/>
              <a:gd name="connsiteX67" fmla="*/ 31780 w 547596"/>
              <a:gd name="connsiteY67" fmla="*/ 394921 h 394921"/>
              <a:gd name="connsiteX68" fmla="*/ 0 w 547596"/>
              <a:gd name="connsiteY68" fmla="*/ 367643 h 394921"/>
              <a:gd name="connsiteX69" fmla="*/ 0 w 547596"/>
              <a:gd name="connsiteY69" fmla="*/ 32571 h 394921"/>
              <a:gd name="connsiteX70" fmla="*/ 31780 w 547596"/>
              <a:gd name="connsiteY70" fmla="*/ 0 h 394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47596" h="394921">
                <a:moveTo>
                  <a:pt x="356828" y="123257"/>
                </a:moveTo>
                <a:cubicBezTo>
                  <a:pt x="359290" y="120395"/>
                  <a:pt x="364213" y="120395"/>
                  <a:pt x="366675" y="123257"/>
                </a:cubicBezTo>
                <a:lnTo>
                  <a:pt x="447909" y="203395"/>
                </a:lnTo>
                <a:cubicBezTo>
                  <a:pt x="454063" y="209936"/>
                  <a:pt x="457756" y="218523"/>
                  <a:pt x="457756" y="227109"/>
                </a:cubicBezTo>
                <a:cubicBezTo>
                  <a:pt x="457756" y="236513"/>
                  <a:pt x="454063" y="245099"/>
                  <a:pt x="447909" y="251232"/>
                </a:cubicBezTo>
                <a:lnTo>
                  <a:pt x="366675" y="331778"/>
                </a:lnTo>
                <a:cubicBezTo>
                  <a:pt x="365444" y="333413"/>
                  <a:pt x="363803" y="333822"/>
                  <a:pt x="361751" y="333822"/>
                </a:cubicBezTo>
                <a:cubicBezTo>
                  <a:pt x="360110" y="333822"/>
                  <a:pt x="358059" y="333413"/>
                  <a:pt x="356828" y="331778"/>
                </a:cubicBezTo>
                <a:cubicBezTo>
                  <a:pt x="353956" y="328916"/>
                  <a:pt x="353956" y="324418"/>
                  <a:pt x="356828" y="321556"/>
                </a:cubicBezTo>
                <a:lnTo>
                  <a:pt x="437652" y="241419"/>
                </a:lnTo>
                <a:cubicBezTo>
                  <a:pt x="441345" y="237739"/>
                  <a:pt x="443396" y="232424"/>
                  <a:pt x="443396" y="227109"/>
                </a:cubicBezTo>
                <a:cubicBezTo>
                  <a:pt x="443396" y="222202"/>
                  <a:pt x="441345" y="217296"/>
                  <a:pt x="437652" y="213616"/>
                </a:cubicBezTo>
                <a:lnTo>
                  <a:pt x="356828" y="133070"/>
                </a:lnTo>
                <a:cubicBezTo>
                  <a:pt x="353956" y="130208"/>
                  <a:pt x="353956" y="125710"/>
                  <a:pt x="356828" y="123257"/>
                </a:cubicBezTo>
                <a:close/>
                <a:moveTo>
                  <a:pt x="182304" y="123257"/>
                </a:moveTo>
                <a:cubicBezTo>
                  <a:pt x="185176" y="120395"/>
                  <a:pt x="189689" y="120395"/>
                  <a:pt x="192561" y="123257"/>
                </a:cubicBezTo>
                <a:cubicBezTo>
                  <a:pt x="195433" y="125710"/>
                  <a:pt x="195433" y="130208"/>
                  <a:pt x="192561" y="133070"/>
                </a:cubicBezTo>
                <a:lnTo>
                  <a:pt x="111736" y="213616"/>
                </a:lnTo>
                <a:cubicBezTo>
                  <a:pt x="108044" y="217296"/>
                  <a:pt x="105993" y="222202"/>
                  <a:pt x="105993" y="227109"/>
                </a:cubicBezTo>
                <a:cubicBezTo>
                  <a:pt x="105993" y="232424"/>
                  <a:pt x="108044" y="237739"/>
                  <a:pt x="111736" y="241419"/>
                </a:cubicBezTo>
                <a:lnTo>
                  <a:pt x="192561" y="321556"/>
                </a:lnTo>
                <a:cubicBezTo>
                  <a:pt x="195433" y="324418"/>
                  <a:pt x="195433" y="328916"/>
                  <a:pt x="192561" y="331778"/>
                </a:cubicBezTo>
                <a:cubicBezTo>
                  <a:pt x="190920" y="333413"/>
                  <a:pt x="189279" y="333822"/>
                  <a:pt x="187227" y="333822"/>
                </a:cubicBezTo>
                <a:cubicBezTo>
                  <a:pt x="185586" y="333822"/>
                  <a:pt x="183535" y="333413"/>
                  <a:pt x="182304" y="331778"/>
                </a:cubicBezTo>
                <a:lnTo>
                  <a:pt x="101480" y="251232"/>
                </a:lnTo>
                <a:cubicBezTo>
                  <a:pt x="94915" y="245099"/>
                  <a:pt x="91633" y="236513"/>
                  <a:pt x="91633" y="227109"/>
                </a:cubicBezTo>
                <a:cubicBezTo>
                  <a:pt x="91633" y="218523"/>
                  <a:pt x="94915" y="209936"/>
                  <a:pt x="101480" y="203395"/>
                </a:cubicBezTo>
                <a:close/>
                <a:moveTo>
                  <a:pt x="319464" y="122027"/>
                </a:moveTo>
                <a:cubicBezTo>
                  <a:pt x="323157" y="123660"/>
                  <a:pt x="324798" y="127741"/>
                  <a:pt x="323157" y="131413"/>
                </a:cubicBezTo>
                <a:lnTo>
                  <a:pt x="235768" y="329742"/>
                </a:lnTo>
                <a:cubicBezTo>
                  <a:pt x="234947" y="332191"/>
                  <a:pt x="232076" y="333823"/>
                  <a:pt x="229204" y="333823"/>
                </a:cubicBezTo>
                <a:cubicBezTo>
                  <a:pt x="228383" y="333823"/>
                  <a:pt x="227562" y="333823"/>
                  <a:pt x="226742" y="333415"/>
                </a:cubicBezTo>
                <a:cubicBezTo>
                  <a:pt x="223049" y="331783"/>
                  <a:pt x="220998" y="327702"/>
                  <a:pt x="222639" y="324029"/>
                </a:cubicBezTo>
                <a:lnTo>
                  <a:pt x="310028" y="125700"/>
                </a:lnTo>
                <a:cubicBezTo>
                  <a:pt x="311669" y="122027"/>
                  <a:pt x="315772" y="120395"/>
                  <a:pt x="319464" y="122027"/>
                </a:cubicBezTo>
                <a:close/>
                <a:moveTo>
                  <a:pt x="14260" y="77356"/>
                </a:moveTo>
                <a:lnTo>
                  <a:pt x="14260" y="367643"/>
                </a:lnTo>
                <a:cubicBezTo>
                  <a:pt x="14260" y="378636"/>
                  <a:pt x="25261" y="380671"/>
                  <a:pt x="31780" y="380671"/>
                </a:cubicBezTo>
                <a:lnTo>
                  <a:pt x="516223" y="380671"/>
                </a:lnTo>
                <a:cubicBezTo>
                  <a:pt x="522742" y="380671"/>
                  <a:pt x="533335" y="378636"/>
                  <a:pt x="533335" y="367643"/>
                </a:cubicBezTo>
                <a:lnTo>
                  <a:pt x="533335" y="77356"/>
                </a:lnTo>
                <a:close/>
                <a:moveTo>
                  <a:pt x="130949" y="26954"/>
                </a:moveTo>
                <a:cubicBezTo>
                  <a:pt x="136868" y="26954"/>
                  <a:pt x="141518" y="31836"/>
                  <a:pt x="141518" y="37532"/>
                </a:cubicBezTo>
                <a:cubicBezTo>
                  <a:pt x="141518" y="43228"/>
                  <a:pt x="136868" y="48110"/>
                  <a:pt x="130949" y="48110"/>
                </a:cubicBezTo>
                <a:cubicBezTo>
                  <a:pt x="125453" y="48110"/>
                  <a:pt x="120380" y="43228"/>
                  <a:pt x="120380" y="37532"/>
                </a:cubicBezTo>
                <a:cubicBezTo>
                  <a:pt x="120380" y="31836"/>
                  <a:pt x="125453" y="26954"/>
                  <a:pt x="130949" y="26954"/>
                </a:cubicBezTo>
                <a:close/>
                <a:moveTo>
                  <a:pt x="89422" y="26954"/>
                </a:moveTo>
                <a:cubicBezTo>
                  <a:pt x="95641" y="26954"/>
                  <a:pt x="100202" y="31836"/>
                  <a:pt x="100202" y="37532"/>
                </a:cubicBezTo>
                <a:cubicBezTo>
                  <a:pt x="100202" y="43228"/>
                  <a:pt x="95641" y="48110"/>
                  <a:pt x="89422" y="48110"/>
                </a:cubicBezTo>
                <a:cubicBezTo>
                  <a:pt x="84032" y="48110"/>
                  <a:pt x="79056" y="43228"/>
                  <a:pt x="79056" y="37532"/>
                </a:cubicBezTo>
                <a:cubicBezTo>
                  <a:pt x="79056" y="31836"/>
                  <a:pt x="84032" y="26954"/>
                  <a:pt x="89422" y="26954"/>
                </a:cubicBezTo>
                <a:close/>
                <a:moveTo>
                  <a:pt x="48300" y="26954"/>
                </a:moveTo>
                <a:cubicBezTo>
                  <a:pt x="54219" y="26954"/>
                  <a:pt x="58869" y="31836"/>
                  <a:pt x="58869" y="37532"/>
                </a:cubicBezTo>
                <a:cubicBezTo>
                  <a:pt x="58869" y="43228"/>
                  <a:pt x="54219" y="48110"/>
                  <a:pt x="48300" y="48110"/>
                </a:cubicBezTo>
                <a:cubicBezTo>
                  <a:pt x="42381" y="48110"/>
                  <a:pt x="37731" y="43228"/>
                  <a:pt x="37731" y="37532"/>
                </a:cubicBezTo>
                <a:cubicBezTo>
                  <a:pt x="37731" y="31836"/>
                  <a:pt x="42381" y="26954"/>
                  <a:pt x="48300" y="26954"/>
                </a:cubicBezTo>
                <a:close/>
                <a:moveTo>
                  <a:pt x="31780" y="14250"/>
                </a:moveTo>
                <a:cubicBezTo>
                  <a:pt x="22409" y="14250"/>
                  <a:pt x="14260" y="22392"/>
                  <a:pt x="14260" y="32571"/>
                </a:cubicBezTo>
                <a:lnTo>
                  <a:pt x="14260" y="63106"/>
                </a:lnTo>
                <a:lnTo>
                  <a:pt x="533335" y="63106"/>
                </a:lnTo>
                <a:lnTo>
                  <a:pt x="533335" y="32571"/>
                </a:lnTo>
                <a:cubicBezTo>
                  <a:pt x="533335" y="22392"/>
                  <a:pt x="525594" y="14250"/>
                  <a:pt x="516223" y="14250"/>
                </a:cubicBezTo>
                <a:close/>
                <a:moveTo>
                  <a:pt x="31780" y="0"/>
                </a:moveTo>
                <a:lnTo>
                  <a:pt x="516223" y="0"/>
                </a:lnTo>
                <a:cubicBezTo>
                  <a:pt x="533335" y="0"/>
                  <a:pt x="547596" y="14657"/>
                  <a:pt x="547596" y="32571"/>
                </a:cubicBezTo>
                <a:lnTo>
                  <a:pt x="547596" y="367643"/>
                </a:lnTo>
                <a:cubicBezTo>
                  <a:pt x="547596" y="384335"/>
                  <a:pt x="535373" y="394921"/>
                  <a:pt x="516223" y="394921"/>
                </a:cubicBezTo>
                <a:lnTo>
                  <a:pt x="31780" y="394921"/>
                </a:lnTo>
                <a:cubicBezTo>
                  <a:pt x="12631" y="394921"/>
                  <a:pt x="0" y="384335"/>
                  <a:pt x="0" y="367643"/>
                </a:cubicBezTo>
                <a:lnTo>
                  <a:pt x="0" y="32571"/>
                </a:lnTo>
                <a:cubicBezTo>
                  <a:pt x="0" y="14657"/>
                  <a:pt x="14260" y="0"/>
                  <a:pt x="3178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9BC189DC-9DCC-6D6C-7EEB-C8A1611C5095}"/>
              </a:ext>
            </a:extLst>
          </p:cNvPr>
          <p:cNvSpPr txBox="1"/>
          <p:nvPr/>
        </p:nvSpPr>
        <p:spPr>
          <a:xfrm>
            <a:off x="6564587" y="2403773"/>
            <a:ext cx="925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1050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Source code</a:t>
            </a:r>
          </a:p>
        </p:txBody>
      </p: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D04F5460-73F1-EAA8-4E19-E82A1DBFE26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423911" y="2362201"/>
            <a:ext cx="116773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Walec 18">
            <a:extLst>
              <a:ext uri="{FF2B5EF4-FFF2-40B4-BE49-F238E27FC236}">
                <a16:creationId xmlns:a16="http://schemas.microsoft.com/office/drawing/2014/main" id="{53A52C71-3895-9B20-70C8-0D32176439F6}"/>
              </a:ext>
            </a:extLst>
          </p:cNvPr>
          <p:cNvSpPr/>
          <p:nvPr/>
        </p:nvSpPr>
        <p:spPr>
          <a:xfrm>
            <a:off x="7591641" y="2076878"/>
            <a:ext cx="723782" cy="563250"/>
          </a:xfrm>
          <a:prstGeom prst="can">
            <a:avLst/>
          </a:prstGeom>
          <a:solidFill>
            <a:schemeClr val="bg1">
              <a:lumMod val="95000"/>
              <a:alpha val="88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>
                <a:solidFill>
                  <a:schemeClr val="tx1"/>
                </a:solidFill>
                <a:latin typeface="Franklin Gothic Book" panose="020B0503020102020204" pitchFamily="34" charset="0"/>
              </a:rPr>
              <a:t>Source repo</a:t>
            </a:r>
          </a:p>
        </p:txBody>
      </p:sp>
    </p:spTree>
    <p:extLst>
      <p:ext uri="{BB962C8B-B14F-4D97-AF65-F5344CB8AC3E}">
        <p14:creationId xmlns:p14="http://schemas.microsoft.com/office/powerpoint/2010/main" val="23090602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7" name="Group 2056"/>
          <p:cNvGrpSpPr/>
          <p:nvPr/>
        </p:nvGrpSpPr>
        <p:grpSpPr>
          <a:xfrm rot="5400000">
            <a:off x="5411015" y="1072895"/>
            <a:ext cx="1539455" cy="1480559"/>
            <a:chOff x="4351481" y="1434923"/>
            <a:chExt cx="3484475" cy="3393416"/>
          </a:xfrm>
          <a:scene3d>
            <a:camera prst="orthographicFront">
              <a:rot lat="0" lon="3600000" rev="0"/>
            </a:camera>
            <a:lightRig rig="threePt" dir="t"/>
          </a:scene3d>
        </p:grpSpPr>
        <p:sp>
          <p:nvSpPr>
            <p:cNvPr id="44" name="Block Arc 43"/>
            <p:cNvSpPr/>
            <p:nvPr/>
          </p:nvSpPr>
          <p:spPr>
            <a:xfrm rot="5610717">
              <a:off x="4351483" y="1501144"/>
              <a:ext cx="3327194" cy="3327196"/>
            </a:xfrm>
            <a:prstGeom prst="blockArc">
              <a:avLst>
                <a:gd name="adj1" fmla="val 7115127"/>
                <a:gd name="adj2" fmla="val 15728497"/>
                <a:gd name="adj3" fmla="val 2237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45" name="Block Arc 44"/>
            <p:cNvSpPr/>
            <p:nvPr/>
          </p:nvSpPr>
          <p:spPr>
            <a:xfrm rot="18942508">
              <a:off x="4354723" y="1465829"/>
              <a:ext cx="3327197" cy="3327193"/>
            </a:xfrm>
            <a:prstGeom prst="blockArc">
              <a:avLst>
                <a:gd name="adj1" fmla="val 7105488"/>
                <a:gd name="adj2" fmla="val 16566128"/>
                <a:gd name="adj3" fmla="val 2305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46" name="Block Arc 45"/>
            <p:cNvSpPr/>
            <p:nvPr/>
          </p:nvSpPr>
          <p:spPr>
            <a:xfrm rot="11010717">
              <a:off x="4351481" y="1464938"/>
              <a:ext cx="3327196" cy="3327194"/>
            </a:xfrm>
            <a:prstGeom prst="blockArc">
              <a:avLst>
                <a:gd name="adj1" fmla="val 10545816"/>
                <a:gd name="adj2" fmla="val 17712953"/>
                <a:gd name="adj3" fmla="val 2299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47" name="Isosceles Triangle 46"/>
            <p:cNvSpPr/>
            <p:nvPr/>
          </p:nvSpPr>
          <p:spPr>
            <a:xfrm rot="10800000">
              <a:off x="6770356" y="3039635"/>
              <a:ext cx="1065600" cy="6984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Isosceles Triangle 47"/>
            <p:cNvSpPr/>
            <p:nvPr/>
          </p:nvSpPr>
          <p:spPr>
            <a:xfrm rot="17752215">
              <a:off x="4596572" y="3766413"/>
              <a:ext cx="1066028" cy="69660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Isosceles Triangle 48"/>
            <p:cNvSpPr/>
            <p:nvPr/>
          </p:nvSpPr>
          <p:spPr>
            <a:xfrm rot="3093374">
              <a:off x="4879548" y="1618523"/>
              <a:ext cx="1065600" cy="6984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TextBox 49"/>
            <p:cNvSpPr txBox="1"/>
            <p:nvPr/>
          </p:nvSpPr>
          <p:spPr>
            <a:xfrm rot="16200000">
              <a:off x="7023324" y="2992391"/>
              <a:ext cx="60956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+mj-lt"/>
                </a:rPr>
                <a:t>02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 rot="12565585">
              <a:off x="4888238" y="3903823"/>
              <a:ext cx="60956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+mj-lt"/>
                </a:rPr>
                <a:t>03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 rot="19463698">
              <a:off x="5017216" y="1769428"/>
              <a:ext cx="60187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 rot="2810109">
              <a:off x="6481961" y="2062368"/>
              <a:ext cx="830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Deploy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 rot="9023406">
              <a:off x="6078674" y="4089926"/>
              <a:ext cx="91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Monitor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 rot="16200000">
              <a:off x="4185914" y="2899202"/>
              <a:ext cx="940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Develop</a:t>
              </a:r>
            </a:p>
          </p:txBody>
        </p:sp>
      </p:grp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This is a code </a:t>
            </a:r>
            <a:r>
              <a:rPr lang="pl-PL">
                <a:sym typeface="Wingdings" pitchFamily="2" charset="2"/>
              </a:rPr>
              <a:t></a:t>
            </a:r>
            <a:endParaRPr lang="pl-PL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1A406C05-C97E-243B-204D-9A7BDAF5FE2A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So, we want to treat it in a DevOps way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2DDD0444-65D0-389B-C074-4FFEAB98499D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2056">
            <a:extLst>
              <a:ext uri="{FF2B5EF4-FFF2-40B4-BE49-F238E27FC236}">
                <a16:creationId xmlns:a16="http://schemas.microsoft.com/office/drawing/2014/main" id="{B603EA2F-6478-4FFE-A1A0-606D1921A50E}"/>
              </a:ext>
            </a:extLst>
          </p:cNvPr>
          <p:cNvGrpSpPr/>
          <p:nvPr/>
        </p:nvGrpSpPr>
        <p:grpSpPr>
          <a:xfrm rot="5400000">
            <a:off x="5013585" y="2666080"/>
            <a:ext cx="2272785" cy="2185833"/>
            <a:chOff x="4351481" y="1434923"/>
            <a:chExt cx="3484475" cy="3393416"/>
          </a:xfrm>
          <a:scene3d>
            <a:camera prst="orthographicFront">
              <a:rot lat="0" lon="3600000" rev="0"/>
            </a:camera>
            <a:lightRig rig="threePt" dir="t"/>
          </a:scene3d>
        </p:grpSpPr>
        <p:sp>
          <p:nvSpPr>
            <p:cNvPr id="6" name="Block Arc 43">
              <a:extLst>
                <a:ext uri="{FF2B5EF4-FFF2-40B4-BE49-F238E27FC236}">
                  <a16:creationId xmlns:a16="http://schemas.microsoft.com/office/drawing/2014/main" id="{7407287C-FE7F-C777-7FE9-9E20B0629575}"/>
                </a:ext>
              </a:extLst>
            </p:cNvPr>
            <p:cNvSpPr/>
            <p:nvPr/>
          </p:nvSpPr>
          <p:spPr>
            <a:xfrm rot="5610717">
              <a:off x="4351483" y="1501144"/>
              <a:ext cx="3327194" cy="3327196"/>
            </a:xfrm>
            <a:prstGeom prst="blockArc">
              <a:avLst>
                <a:gd name="adj1" fmla="val 7115127"/>
                <a:gd name="adj2" fmla="val 15728497"/>
                <a:gd name="adj3" fmla="val 2237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7" name="Block Arc 44">
              <a:extLst>
                <a:ext uri="{FF2B5EF4-FFF2-40B4-BE49-F238E27FC236}">
                  <a16:creationId xmlns:a16="http://schemas.microsoft.com/office/drawing/2014/main" id="{3EF4B1C4-43F8-2D37-E084-8190EC9DCA94}"/>
                </a:ext>
              </a:extLst>
            </p:cNvPr>
            <p:cNvSpPr/>
            <p:nvPr/>
          </p:nvSpPr>
          <p:spPr>
            <a:xfrm rot="18942508">
              <a:off x="4354723" y="1465829"/>
              <a:ext cx="3327197" cy="3327193"/>
            </a:xfrm>
            <a:prstGeom prst="blockArc">
              <a:avLst>
                <a:gd name="adj1" fmla="val 7105488"/>
                <a:gd name="adj2" fmla="val 16566128"/>
                <a:gd name="adj3" fmla="val 2305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8" name="Block Arc 45">
              <a:extLst>
                <a:ext uri="{FF2B5EF4-FFF2-40B4-BE49-F238E27FC236}">
                  <a16:creationId xmlns:a16="http://schemas.microsoft.com/office/drawing/2014/main" id="{20FDEECA-0EC5-A439-0598-73E5CC6C24CB}"/>
                </a:ext>
              </a:extLst>
            </p:cNvPr>
            <p:cNvSpPr/>
            <p:nvPr/>
          </p:nvSpPr>
          <p:spPr>
            <a:xfrm rot="11010717">
              <a:off x="4351481" y="1464938"/>
              <a:ext cx="3327196" cy="3327194"/>
            </a:xfrm>
            <a:prstGeom prst="blockArc">
              <a:avLst>
                <a:gd name="adj1" fmla="val 10545816"/>
                <a:gd name="adj2" fmla="val 17712953"/>
                <a:gd name="adj3" fmla="val 2299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9" name="Isosceles Triangle 46">
              <a:extLst>
                <a:ext uri="{FF2B5EF4-FFF2-40B4-BE49-F238E27FC236}">
                  <a16:creationId xmlns:a16="http://schemas.microsoft.com/office/drawing/2014/main" id="{040CB939-C2EE-9461-2272-78BD9C2EE244}"/>
                </a:ext>
              </a:extLst>
            </p:cNvPr>
            <p:cNvSpPr/>
            <p:nvPr/>
          </p:nvSpPr>
          <p:spPr>
            <a:xfrm rot="10800000">
              <a:off x="6770356" y="3039635"/>
              <a:ext cx="1065600" cy="6984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Isosceles Triangle 47">
              <a:extLst>
                <a:ext uri="{FF2B5EF4-FFF2-40B4-BE49-F238E27FC236}">
                  <a16:creationId xmlns:a16="http://schemas.microsoft.com/office/drawing/2014/main" id="{7894C3F3-D326-B7A7-C00C-49F764A5E5FF}"/>
                </a:ext>
              </a:extLst>
            </p:cNvPr>
            <p:cNvSpPr/>
            <p:nvPr/>
          </p:nvSpPr>
          <p:spPr>
            <a:xfrm rot="17752215">
              <a:off x="4596572" y="3766413"/>
              <a:ext cx="1066028" cy="69660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Isosceles Triangle 48">
              <a:extLst>
                <a:ext uri="{FF2B5EF4-FFF2-40B4-BE49-F238E27FC236}">
                  <a16:creationId xmlns:a16="http://schemas.microsoft.com/office/drawing/2014/main" id="{2693E803-B2D3-88EC-9AE5-43B15F73F525}"/>
                </a:ext>
              </a:extLst>
            </p:cNvPr>
            <p:cNvSpPr/>
            <p:nvPr/>
          </p:nvSpPr>
          <p:spPr>
            <a:xfrm rot="3093374">
              <a:off x="4879548" y="1618523"/>
              <a:ext cx="1065600" cy="6984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TextBox 49">
              <a:extLst>
                <a:ext uri="{FF2B5EF4-FFF2-40B4-BE49-F238E27FC236}">
                  <a16:creationId xmlns:a16="http://schemas.microsoft.com/office/drawing/2014/main" id="{575CB0A0-FBD5-76C1-FBCD-B1D63F153E30}"/>
                </a:ext>
              </a:extLst>
            </p:cNvPr>
            <p:cNvSpPr txBox="1"/>
            <p:nvPr/>
          </p:nvSpPr>
          <p:spPr>
            <a:xfrm rot="16200000">
              <a:off x="7023324" y="2992391"/>
              <a:ext cx="60956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+mj-lt"/>
                </a:rPr>
                <a:t>02</a:t>
              </a:r>
            </a:p>
          </p:txBody>
        </p:sp>
        <p:sp>
          <p:nvSpPr>
            <p:cNvPr id="13" name="TextBox 50">
              <a:extLst>
                <a:ext uri="{FF2B5EF4-FFF2-40B4-BE49-F238E27FC236}">
                  <a16:creationId xmlns:a16="http://schemas.microsoft.com/office/drawing/2014/main" id="{B0E528CA-FA37-72D3-2AA0-251CE74C71C2}"/>
                </a:ext>
              </a:extLst>
            </p:cNvPr>
            <p:cNvSpPr txBox="1"/>
            <p:nvPr/>
          </p:nvSpPr>
          <p:spPr>
            <a:xfrm rot="12565585">
              <a:off x="4888238" y="3903823"/>
              <a:ext cx="60956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+mj-lt"/>
                </a:rPr>
                <a:t>03</a:t>
              </a:r>
            </a:p>
          </p:txBody>
        </p:sp>
        <p:sp>
          <p:nvSpPr>
            <p:cNvPr id="14" name="TextBox 51">
              <a:extLst>
                <a:ext uri="{FF2B5EF4-FFF2-40B4-BE49-F238E27FC236}">
                  <a16:creationId xmlns:a16="http://schemas.microsoft.com/office/drawing/2014/main" id="{B99B98C0-2F0A-3BFD-7306-3DB2E40B1995}"/>
                </a:ext>
              </a:extLst>
            </p:cNvPr>
            <p:cNvSpPr txBox="1"/>
            <p:nvPr/>
          </p:nvSpPr>
          <p:spPr>
            <a:xfrm rot="19463698">
              <a:off x="5017216" y="1769428"/>
              <a:ext cx="60187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E6E109D3-C0B0-41B4-F6B8-7A85F78A83F9}"/>
                </a:ext>
              </a:extLst>
            </p:cNvPr>
            <p:cNvSpPr txBox="1"/>
            <p:nvPr/>
          </p:nvSpPr>
          <p:spPr>
            <a:xfrm rot="2810109">
              <a:off x="6481961" y="2062368"/>
              <a:ext cx="830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Deploy</a:t>
              </a:r>
            </a:p>
          </p:txBody>
        </p:sp>
        <p:sp>
          <p:nvSpPr>
            <p:cNvPr id="16" name="TextBox 53">
              <a:extLst>
                <a:ext uri="{FF2B5EF4-FFF2-40B4-BE49-F238E27FC236}">
                  <a16:creationId xmlns:a16="http://schemas.microsoft.com/office/drawing/2014/main" id="{304E2016-8F62-B028-B497-8374C1EF1A53}"/>
                </a:ext>
              </a:extLst>
            </p:cNvPr>
            <p:cNvSpPr txBox="1"/>
            <p:nvPr/>
          </p:nvSpPr>
          <p:spPr>
            <a:xfrm rot="9023406">
              <a:off x="6078674" y="4089926"/>
              <a:ext cx="91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Monitor</a:t>
              </a:r>
            </a:p>
          </p:txBody>
        </p:sp>
        <p:sp>
          <p:nvSpPr>
            <p:cNvPr id="17" name="TextBox 54">
              <a:extLst>
                <a:ext uri="{FF2B5EF4-FFF2-40B4-BE49-F238E27FC236}">
                  <a16:creationId xmlns:a16="http://schemas.microsoft.com/office/drawing/2014/main" id="{12734906-F7B5-139C-2F3E-532DE34CEA37}"/>
                </a:ext>
              </a:extLst>
            </p:cNvPr>
            <p:cNvSpPr txBox="1"/>
            <p:nvPr/>
          </p:nvSpPr>
          <p:spPr>
            <a:xfrm rot="16200000">
              <a:off x="4185914" y="2899202"/>
              <a:ext cx="940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Develop</a:t>
              </a:r>
            </a:p>
          </p:txBody>
        </p:sp>
      </p:grp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B60A4ED9-098B-D000-BA20-B7AFBC83CEFA}"/>
              </a:ext>
            </a:extLst>
          </p:cNvPr>
          <p:cNvCxnSpPr/>
          <p:nvPr/>
        </p:nvCxnSpPr>
        <p:spPr>
          <a:xfrm>
            <a:off x="4129873" y="2559000"/>
            <a:ext cx="424542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rostokąt 19">
            <a:extLst>
              <a:ext uri="{FF2B5EF4-FFF2-40B4-BE49-F238E27FC236}">
                <a16:creationId xmlns:a16="http://schemas.microsoft.com/office/drawing/2014/main" id="{46FE8DFC-8C04-918D-8A3B-0F22FC668A1D}"/>
              </a:ext>
            </a:extLst>
          </p:cNvPr>
          <p:cNvSpPr/>
          <p:nvPr/>
        </p:nvSpPr>
        <p:spPr>
          <a:xfrm>
            <a:off x="4129871" y="650369"/>
            <a:ext cx="4245429" cy="184724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6002F2C7-A131-8857-7407-2FB407ECAE2A}"/>
              </a:ext>
            </a:extLst>
          </p:cNvPr>
          <p:cNvSpPr/>
          <p:nvPr/>
        </p:nvSpPr>
        <p:spPr>
          <a:xfrm>
            <a:off x="4129872" y="2611510"/>
            <a:ext cx="4245429" cy="1942496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D27B18E7-069D-A607-883D-4068C2C2DC08}"/>
              </a:ext>
            </a:extLst>
          </p:cNvPr>
          <p:cNvSpPr/>
          <p:nvPr/>
        </p:nvSpPr>
        <p:spPr>
          <a:xfrm>
            <a:off x="4143580" y="655236"/>
            <a:ext cx="2298668" cy="330132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 sz="1200">
                <a:solidFill>
                  <a:schemeClr val="tx1"/>
                </a:solidFill>
              </a:rPr>
              <a:t>experimentation/dev/test</a:t>
            </a:r>
          </a:p>
        </p:txBody>
      </p:sp>
      <p:sp>
        <p:nvSpPr>
          <p:cNvPr id="23" name="Prostokąt 22">
            <a:extLst>
              <a:ext uri="{FF2B5EF4-FFF2-40B4-BE49-F238E27FC236}">
                <a16:creationId xmlns:a16="http://schemas.microsoft.com/office/drawing/2014/main" id="{24BE10B3-817E-0AB4-8D8F-594C8CC24C9F}"/>
              </a:ext>
            </a:extLst>
          </p:cNvPr>
          <p:cNvSpPr/>
          <p:nvPr/>
        </p:nvSpPr>
        <p:spPr>
          <a:xfrm>
            <a:off x="4143580" y="2603819"/>
            <a:ext cx="2298668" cy="330132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 sz="1200">
                <a:solidFill>
                  <a:schemeClr val="tx1"/>
                </a:solidFill>
              </a:rPr>
              <a:t>staging/preprod/prod</a:t>
            </a:r>
          </a:p>
        </p:txBody>
      </p:sp>
      <p:cxnSp>
        <p:nvCxnSpPr>
          <p:cNvPr id="25" name="Łącznik prosty ze strzałką 24">
            <a:extLst>
              <a:ext uri="{FF2B5EF4-FFF2-40B4-BE49-F238E27FC236}">
                <a16:creationId xmlns:a16="http://schemas.microsoft.com/office/drawing/2014/main" id="{AD86A9FF-E529-7FF9-40AF-D8450799999B}"/>
              </a:ext>
            </a:extLst>
          </p:cNvPr>
          <p:cNvCxnSpPr/>
          <p:nvPr/>
        </p:nvCxnSpPr>
        <p:spPr>
          <a:xfrm>
            <a:off x="6220880" y="2249751"/>
            <a:ext cx="0" cy="75144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84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a 20">
            <a:extLst>
              <a:ext uri="{FF2B5EF4-FFF2-40B4-BE49-F238E27FC236}">
                <a16:creationId xmlns:a16="http://schemas.microsoft.com/office/drawing/2014/main" id="{CE69BDE6-221C-E77C-7129-2E28304AED21}"/>
              </a:ext>
            </a:extLst>
          </p:cNvPr>
          <p:cNvGrpSpPr/>
          <p:nvPr/>
        </p:nvGrpSpPr>
        <p:grpSpPr>
          <a:xfrm>
            <a:off x="795875" y="198512"/>
            <a:ext cx="4331670" cy="1790892"/>
            <a:chOff x="795875" y="198512"/>
            <a:chExt cx="4331670" cy="1790892"/>
          </a:xfrm>
        </p:grpSpPr>
        <p:sp>
          <p:nvSpPr>
            <p:cNvPr id="78" name="pole tekstowe 77">
              <a:extLst>
                <a:ext uri="{FF2B5EF4-FFF2-40B4-BE49-F238E27FC236}">
                  <a16:creationId xmlns:a16="http://schemas.microsoft.com/office/drawing/2014/main" id="{2B54199B-A7EC-BFAD-4F08-7B060DAD92C7}"/>
                </a:ext>
              </a:extLst>
            </p:cNvPr>
            <p:cNvSpPr txBox="1"/>
            <p:nvPr/>
          </p:nvSpPr>
          <p:spPr>
            <a:xfrm>
              <a:off x="795875" y="198512"/>
              <a:ext cx="29786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1100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Model experimentation and development</a:t>
              </a:r>
            </a:p>
          </p:txBody>
        </p:sp>
        <p:sp>
          <p:nvSpPr>
            <p:cNvPr id="20" name="Prostokąt 19">
              <a:extLst>
                <a:ext uri="{FF2B5EF4-FFF2-40B4-BE49-F238E27FC236}">
                  <a16:creationId xmlns:a16="http://schemas.microsoft.com/office/drawing/2014/main" id="{CC15AD44-F56E-62BB-7F08-E30249728F1D}"/>
                </a:ext>
              </a:extLst>
            </p:cNvPr>
            <p:cNvSpPr/>
            <p:nvPr/>
          </p:nvSpPr>
          <p:spPr>
            <a:xfrm>
              <a:off x="860201" y="506316"/>
              <a:ext cx="4267344" cy="1483088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7" name="Obraz 26">
            <a:extLst>
              <a:ext uri="{FF2B5EF4-FFF2-40B4-BE49-F238E27FC236}">
                <a16:creationId xmlns:a16="http://schemas.microsoft.com/office/drawing/2014/main" id="{9D09863A-AE2E-15D1-5E7F-77556B716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38" y="502572"/>
            <a:ext cx="4525472" cy="1483088"/>
          </a:xfrm>
          <a:prstGeom prst="rect">
            <a:avLst/>
          </a:prstGeom>
        </p:spPr>
      </p:pic>
      <p:grpSp>
        <p:nvGrpSpPr>
          <p:cNvPr id="26" name="Grupa 25">
            <a:extLst>
              <a:ext uri="{FF2B5EF4-FFF2-40B4-BE49-F238E27FC236}">
                <a16:creationId xmlns:a16="http://schemas.microsoft.com/office/drawing/2014/main" id="{4BC2B988-7F84-3F90-7EA3-A106AB8C1235}"/>
              </a:ext>
            </a:extLst>
          </p:cNvPr>
          <p:cNvGrpSpPr/>
          <p:nvPr/>
        </p:nvGrpSpPr>
        <p:grpSpPr>
          <a:xfrm>
            <a:off x="5135166" y="502572"/>
            <a:ext cx="3166947" cy="1483088"/>
            <a:chOff x="5135166" y="502572"/>
            <a:chExt cx="3166947" cy="1483088"/>
          </a:xfrm>
        </p:grpSpPr>
        <p:sp>
          <p:nvSpPr>
            <p:cNvPr id="28" name="Prostokąt 27">
              <a:extLst>
                <a:ext uri="{FF2B5EF4-FFF2-40B4-BE49-F238E27FC236}">
                  <a16:creationId xmlns:a16="http://schemas.microsoft.com/office/drawing/2014/main" id="{689F6822-6BCB-6D1D-84E6-6152116AD99F}"/>
                </a:ext>
              </a:extLst>
            </p:cNvPr>
            <p:cNvSpPr/>
            <p:nvPr/>
          </p:nvSpPr>
          <p:spPr>
            <a:xfrm>
              <a:off x="5135166" y="502572"/>
              <a:ext cx="3166947" cy="1483088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9" name="pole tekstowe 28">
              <a:extLst>
                <a:ext uri="{FF2B5EF4-FFF2-40B4-BE49-F238E27FC236}">
                  <a16:creationId xmlns:a16="http://schemas.microsoft.com/office/drawing/2014/main" id="{B6037BB3-4CB5-FD2A-9B85-25869EC1EDBB}"/>
                </a:ext>
              </a:extLst>
            </p:cNvPr>
            <p:cNvSpPr txBox="1"/>
            <p:nvPr/>
          </p:nvSpPr>
          <p:spPr>
            <a:xfrm>
              <a:off x="5135166" y="502572"/>
              <a:ext cx="6188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1100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CI/CD</a:t>
              </a:r>
            </a:p>
          </p:txBody>
        </p:sp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3492114A-6173-C525-09CD-08CB9B80DF17}"/>
              </a:ext>
            </a:extLst>
          </p:cNvPr>
          <p:cNvGrpSpPr/>
          <p:nvPr/>
        </p:nvGrpSpPr>
        <p:grpSpPr>
          <a:xfrm>
            <a:off x="5370890" y="832763"/>
            <a:ext cx="2687878" cy="912216"/>
            <a:chOff x="5370890" y="832763"/>
            <a:chExt cx="2687878" cy="912216"/>
          </a:xfrm>
        </p:grpSpPr>
        <p:sp>
          <p:nvSpPr>
            <p:cNvPr id="30" name="Prostokąt 29">
              <a:extLst>
                <a:ext uri="{FF2B5EF4-FFF2-40B4-BE49-F238E27FC236}">
                  <a16:creationId xmlns:a16="http://schemas.microsoft.com/office/drawing/2014/main" id="{CB21E2B8-1273-59BF-CE38-A66B1F02D733}"/>
                </a:ext>
              </a:extLst>
            </p:cNvPr>
            <p:cNvSpPr/>
            <p:nvPr/>
          </p:nvSpPr>
          <p:spPr>
            <a:xfrm>
              <a:off x="5667622" y="832763"/>
              <a:ext cx="1051017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Pipeline building </a:t>
              </a:r>
              <a:b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</a:br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and testing</a:t>
              </a:r>
            </a:p>
          </p:txBody>
        </p:sp>
        <p:cxnSp>
          <p:nvCxnSpPr>
            <p:cNvPr id="31" name="Łącznik prosty ze strzałką 30">
              <a:extLst>
                <a:ext uri="{FF2B5EF4-FFF2-40B4-BE49-F238E27FC236}">
                  <a16:creationId xmlns:a16="http://schemas.microsoft.com/office/drawing/2014/main" id="{06E97639-97E3-68B9-9986-2EEFAB293A93}"/>
                </a:ext>
              </a:extLst>
            </p:cNvPr>
            <p:cNvCxnSpPr>
              <a:cxnSpLocks/>
            </p:cNvCxnSpPr>
            <p:nvPr/>
          </p:nvCxnSpPr>
          <p:spPr>
            <a:xfrm>
              <a:off x="5370890" y="944880"/>
              <a:ext cx="296732" cy="0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Prostokąt 33">
              <a:extLst>
                <a:ext uri="{FF2B5EF4-FFF2-40B4-BE49-F238E27FC236}">
                  <a16:creationId xmlns:a16="http://schemas.microsoft.com/office/drawing/2014/main" id="{59CB1E45-1D18-B0E1-A2BE-F8481B48D4FB}"/>
                </a:ext>
              </a:extLst>
            </p:cNvPr>
            <p:cNvSpPr/>
            <p:nvPr/>
          </p:nvSpPr>
          <p:spPr>
            <a:xfrm>
              <a:off x="7007751" y="832763"/>
              <a:ext cx="1051017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Packages</a:t>
              </a:r>
            </a:p>
          </p:txBody>
        </p:sp>
        <p:cxnSp>
          <p:nvCxnSpPr>
            <p:cNvPr id="35" name="Łącznik prosty ze strzałką 34">
              <a:extLst>
                <a:ext uri="{FF2B5EF4-FFF2-40B4-BE49-F238E27FC236}">
                  <a16:creationId xmlns:a16="http://schemas.microsoft.com/office/drawing/2014/main" id="{A98D0DC3-B00E-C13D-E97E-D5ABA6CC8ED3}"/>
                </a:ext>
              </a:extLst>
            </p:cNvPr>
            <p:cNvCxnSpPr>
              <a:cxnSpLocks/>
              <a:stCxn id="30" idx="3"/>
              <a:endCxn id="34" idx="1"/>
            </p:cNvCxnSpPr>
            <p:nvPr/>
          </p:nvCxnSpPr>
          <p:spPr>
            <a:xfrm>
              <a:off x="6718639" y="963568"/>
              <a:ext cx="289112" cy="0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rostokąt 39">
              <a:extLst>
                <a:ext uri="{FF2B5EF4-FFF2-40B4-BE49-F238E27FC236}">
                  <a16:creationId xmlns:a16="http://schemas.microsoft.com/office/drawing/2014/main" id="{CC250280-2A04-EA2B-7C95-A46A50FD7B33}"/>
                </a:ext>
              </a:extLst>
            </p:cNvPr>
            <p:cNvSpPr/>
            <p:nvPr/>
          </p:nvSpPr>
          <p:spPr>
            <a:xfrm>
              <a:off x="7007751" y="1409210"/>
              <a:ext cx="1051017" cy="335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CD Pipeline Deployment</a:t>
              </a:r>
            </a:p>
          </p:txBody>
        </p:sp>
        <p:cxnSp>
          <p:nvCxnSpPr>
            <p:cNvPr id="41" name="Łącznik prosty ze strzałką 40">
              <a:extLst>
                <a:ext uri="{FF2B5EF4-FFF2-40B4-BE49-F238E27FC236}">
                  <a16:creationId xmlns:a16="http://schemas.microsoft.com/office/drawing/2014/main" id="{32247B21-FF62-CFCC-5A93-B1371A68FC21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>
              <a:off x="7533260" y="1094373"/>
              <a:ext cx="0" cy="314837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Walec 46">
            <a:extLst>
              <a:ext uri="{FF2B5EF4-FFF2-40B4-BE49-F238E27FC236}">
                <a16:creationId xmlns:a16="http://schemas.microsoft.com/office/drawing/2014/main" id="{2CAF2A31-D449-A2F0-5E99-81982FBFB0DE}"/>
              </a:ext>
            </a:extLst>
          </p:cNvPr>
          <p:cNvSpPr/>
          <p:nvPr/>
        </p:nvSpPr>
        <p:spPr>
          <a:xfrm>
            <a:off x="4396329" y="2977124"/>
            <a:ext cx="544513" cy="518619"/>
          </a:xfrm>
          <a:prstGeom prst="can">
            <a:avLst/>
          </a:prstGeom>
          <a:solidFill>
            <a:schemeClr val="bg1">
              <a:lumMod val="95000"/>
              <a:alpha val="88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>
                <a:solidFill>
                  <a:schemeClr val="tx1"/>
                </a:solidFill>
                <a:latin typeface="Franklin Gothic Book" panose="020B0503020102020204" pitchFamily="34" charset="0"/>
              </a:rPr>
              <a:t>Model repo</a:t>
            </a:r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55A0D429-DD79-62E5-E8AC-37F278CD7021}"/>
              </a:ext>
            </a:extLst>
          </p:cNvPr>
          <p:cNvGrpSpPr/>
          <p:nvPr/>
        </p:nvGrpSpPr>
        <p:grpSpPr>
          <a:xfrm>
            <a:off x="847371" y="2484570"/>
            <a:ext cx="3329832" cy="1892844"/>
            <a:chOff x="847371" y="2484570"/>
            <a:chExt cx="3329832" cy="1892844"/>
          </a:xfrm>
        </p:grpSpPr>
        <p:sp>
          <p:nvSpPr>
            <p:cNvPr id="46" name="Prostokąt 45">
              <a:extLst>
                <a:ext uri="{FF2B5EF4-FFF2-40B4-BE49-F238E27FC236}">
                  <a16:creationId xmlns:a16="http://schemas.microsoft.com/office/drawing/2014/main" id="{9AC2A39B-FFCD-2BA7-26E7-D5FEA230E4DB}"/>
                </a:ext>
              </a:extLst>
            </p:cNvPr>
            <p:cNvSpPr/>
            <p:nvPr/>
          </p:nvSpPr>
          <p:spPr>
            <a:xfrm>
              <a:off x="853039" y="2484570"/>
              <a:ext cx="3324164" cy="1892844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8" name="pole tekstowe 47">
              <a:extLst>
                <a:ext uri="{FF2B5EF4-FFF2-40B4-BE49-F238E27FC236}">
                  <a16:creationId xmlns:a16="http://schemas.microsoft.com/office/drawing/2014/main" id="{C042E6EF-0D16-8A3D-7389-FB7F2DE719D3}"/>
                </a:ext>
              </a:extLst>
            </p:cNvPr>
            <p:cNvSpPr txBox="1"/>
            <p:nvPr/>
          </p:nvSpPr>
          <p:spPr>
            <a:xfrm>
              <a:off x="847371" y="2491171"/>
              <a:ext cx="1526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1100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Model update cycle</a:t>
              </a:r>
            </a:p>
          </p:txBody>
        </p:sp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1E45321-3F82-264A-D0EF-3460A7178DF1}"/>
              </a:ext>
            </a:extLst>
          </p:cNvPr>
          <p:cNvGrpSpPr/>
          <p:nvPr/>
        </p:nvGrpSpPr>
        <p:grpSpPr>
          <a:xfrm>
            <a:off x="5135166" y="2484570"/>
            <a:ext cx="3137607" cy="1902010"/>
            <a:chOff x="5135166" y="2484570"/>
            <a:chExt cx="3137607" cy="1902010"/>
          </a:xfrm>
        </p:grpSpPr>
        <p:sp>
          <p:nvSpPr>
            <p:cNvPr id="49" name="Prostokąt 48">
              <a:extLst>
                <a:ext uri="{FF2B5EF4-FFF2-40B4-BE49-F238E27FC236}">
                  <a16:creationId xmlns:a16="http://schemas.microsoft.com/office/drawing/2014/main" id="{AA11A3CA-1BC2-0834-25E5-0999E7FFD3EA}"/>
                </a:ext>
              </a:extLst>
            </p:cNvPr>
            <p:cNvSpPr/>
            <p:nvPr/>
          </p:nvSpPr>
          <p:spPr>
            <a:xfrm>
              <a:off x="5135166" y="2493736"/>
              <a:ext cx="3137607" cy="1892844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0" name="pole tekstowe 49">
              <a:extLst>
                <a:ext uri="{FF2B5EF4-FFF2-40B4-BE49-F238E27FC236}">
                  <a16:creationId xmlns:a16="http://schemas.microsoft.com/office/drawing/2014/main" id="{7ABCDDC7-6DA6-0047-6214-221E261E0C73}"/>
                </a:ext>
              </a:extLst>
            </p:cNvPr>
            <p:cNvSpPr txBox="1"/>
            <p:nvPr/>
          </p:nvSpPr>
          <p:spPr>
            <a:xfrm>
              <a:off x="5135166" y="2484570"/>
              <a:ext cx="1526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1100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Model serving</a:t>
              </a:r>
            </a:p>
          </p:txBody>
        </p:sp>
      </p:grpSp>
      <p:pic>
        <p:nvPicPr>
          <p:cNvPr id="51" name="Obraz 50">
            <a:extLst>
              <a:ext uri="{FF2B5EF4-FFF2-40B4-BE49-F238E27FC236}">
                <a16:creationId xmlns:a16="http://schemas.microsoft.com/office/drawing/2014/main" id="{2FF57983-E0A5-2A9B-658F-AB9EC01C3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270" y="2933759"/>
            <a:ext cx="2227580" cy="620110"/>
          </a:xfrm>
          <a:prstGeom prst="rect">
            <a:avLst/>
          </a:prstGeom>
        </p:spPr>
      </p:pic>
      <p:cxnSp>
        <p:nvCxnSpPr>
          <p:cNvPr id="52" name="Łącznik prosty ze strzałką 51">
            <a:extLst>
              <a:ext uri="{FF2B5EF4-FFF2-40B4-BE49-F238E27FC236}">
                <a16:creationId xmlns:a16="http://schemas.microsoft.com/office/drawing/2014/main" id="{081F48B8-B6D6-C374-BC9A-6526B803598C}"/>
              </a:ext>
            </a:extLst>
          </p:cNvPr>
          <p:cNvCxnSpPr>
            <a:cxnSpLocks/>
            <a:stCxn id="51" idx="3"/>
            <a:endCxn id="47" idx="2"/>
          </p:cNvCxnSpPr>
          <p:nvPr/>
        </p:nvCxnSpPr>
        <p:spPr>
          <a:xfrm flipV="1">
            <a:off x="3531850" y="3236434"/>
            <a:ext cx="864479" cy="738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a 23">
            <a:extLst>
              <a:ext uri="{FF2B5EF4-FFF2-40B4-BE49-F238E27FC236}">
                <a16:creationId xmlns:a16="http://schemas.microsoft.com/office/drawing/2014/main" id="{38E68B29-29E9-001C-1454-75DEDE928600}"/>
              </a:ext>
            </a:extLst>
          </p:cNvPr>
          <p:cNvGrpSpPr/>
          <p:nvPr/>
        </p:nvGrpSpPr>
        <p:grpSpPr>
          <a:xfrm>
            <a:off x="5370890" y="2808628"/>
            <a:ext cx="2542533" cy="1082652"/>
            <a:chOff x="5370890" y="2808628"/>
            <a:chExt cx="2542533" cy="1082652"/>
          </a:xfrm>
        </p:grpSpPr>
        <p:sp>
          <p:nvSpPr>
            <p:cNvPr id="56" name="Prostokąt 55">
              <a:extLst>
                <a:ext uri="{FF2B5EF4-FFF2-40B4-BE49-F238E27FC236}">
                  <a16:creationId xmlns:a16="http://schemas.microsoft.com/office/drawing/2014/main" id="{0CA93789-2A43-CD9A-6313-CAF797FAAB11}"/>
                </a:ext>
              </a:extLst>
            </p:cNvPr>
            <p:cNvSpPr/>
            <p:nvPr/>
          </p:nvSpPr>
          <p:spPr>
            <a:xfrm>
              <a:off x="5370890" y="2808628"/>
              <a:ext cx="2542533" cy="1082652"/>
            </a:xfrm>
            <a:prstGeom prst="rect">
              <a:avLst/>
            </a:prstGeom>
            <a:solidFill>
              <a:schemeClr val="bg1">
                <a:lumMod val="65000"/>
                <a:alpha val="6777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7" name="pole tekstowe 56">
              <a:extLst>
                <a:ext uri="{FF2B5EF4-FFF2-40B4-BE49-F238E27FC236}">
                  <a16:creationId xmlns:a16="http://schemas.microsoft.com/office/drawing/2014/main" id="{B401B278-380F-308C-298A-A410A21DBF32}"/>
                </a:ext>
              </a:extLst>
            </p:cNvPr>
            <p:cNvSpPr txBox="1"/>
            <p:nvPr/>
          </p:nvSpPr>
          <p:spPr>
            <a:xfrm>
              <a:off x="5415623" y="2822850"/>
              <a:ext cx="23770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900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Continuous Deployment (CD)</a:t>
              </a:r>
            </a:p>
          </p:txBody>
        </p:sp>
        <p:sp>
          <p:nvSpPr>
            <p:cNvPr id="58" name="Prostokąt 57">
              <a:extLst>
                <a:ext uri="{FF2B5EF4-FFF2-40B4-BE49-F238E27FC236}">
                  <a16:creationId xmlns:a16="http://schemas.microsoft.com/office/drawing/2014/main" id="{4D8E5E0B-82DA-4610-5617-6AFEEDD57073}"/>
                </a:ext>
              </a:extLst>
            </p:cNvPr>
            <p:cNvSpPr/>
            <p:nvPr/>
          </p:nvSpPr>
          <p:spPr>
            <a:xfrm>
              <a:off x="5444066" y="3086610"/>
              <a:ext cx="727724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Data validation</a:t>
              </a:r>
            </a:p>
          </p:txBody>
        </p:sp>
        <p:sp>
          <p:nvSpPr>
            <p:cNvPr id="59" name="Prostokąt 58">
              <a:extLst>
                <a:ext uri="{FF2B5EF4-FFF2-40B4-BE49-F238E27FC236}">
                  <a16:creationId xmlns:a16="http://schemas.microsoft.com/office/drawing/2014/main" id="{067AF918-AD06-A510-2DF3-B17B7638220F}"/>
                </a:ext>
              </a:extLst>
            </p:cNvPr>
            <p:cNvSpPr/>
            <p:nvPr/>
          </p:nvSpPr>
          <p:spPr>
            <a:xfrm>
              <a:off x="6274934" y="3086610"/>
              <a:ext cx="727724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Data preparation</a:t>
              </a:r>
            </a:p>
          </p:txBody>
        </p:sp>
        <p:sp>
          <p:nvSpPr>
            <p:cNvPr id="60" name="Prostokąt 59">
              <a:extLst>
                <a:ext uri="{FF2B5EF4-FFF2-40B4-BE49-F238E27FC236}">
                  <a16:creationId xmlns:a16="http://schemas.microsoft.com/office/drawing/2014/main" id="{60BD85F5-F6DA-91CC-38CB-1224BA6C1E08}"/>
                </a:ext>
              </a:extLst>
            </p:cNvPr>
            <p:cNvSpPr/>
            <p:nvPr/>
          </p:nvSpPr>
          <p:spPr>
            <a:xfrm>
              <a:off x="7105803" y="3086610"/>
              <a:ext cx="727724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Model serving</a:t>
              </a:r>
            </a:p>
          </p:txBody>
        </p:sp>
        <p:sp>
          <p:nvSpPr>
            <p:cNvPr id="61" name="Prostokąt 60">
              <a:extLst>
                <a:ext uri="{FF2B5EF4-FFF2-40B4-BE49-F238E27FC236}">
                  <a16:creationId xmlns:a16="http://schemas.microsoft.com/office/drawing/2014/main" id="{D82D52E4-F22D-BF8B-0151-A317B34EB262}"/>
                </a:ext>
              </a:extLst>
            </p:cNvPr>
            <p:cNvSpPr/>
            <p:nvPr/>
          </p:nvSpPr>
          <p:spPr>
            <a:xfrm>
              <a:off x="5450269" y="3465065"/>
              <a:ext cx="727724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Scaling</a:t>
              </a:r>
            </a:p>
          </p:txBody>
        </p:sp>
        <p:sp>
          <p:nvSpPr>
            <p:cNvPr id="62" name="Prostokąt 61">
              <a:extLst>
                <a:ext uri="{FF2B5EF4-FFF2-40B4-BE49-F238E27FC236}">
                  <a16:creationId xmlns:a16="http://schemas.microsoft.com/office/drawing/2014/main" id="{73B2A8BB-AB66-231E-B609-B49A6E2BFDAD}"/>
                </a:ext>
              </a:extLst>
            </p:cNvPr>
            <p:cNvSpPr/>
            <p:nvPr/>
          </p:nvSpPr>
          <p:spPr>
            <a:xfrm>
              <a:off x="6281137" y="3476957"/>
              <a:ext cx="727724" cy="237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Logging</a:t>
              </a:r>
            </a:p>
          </p:txBody>
        </p:sp>
        <p:sp>
          <p:nvSpPr>
            <p:cNvPr id="63" name="Prostokąt 62">
              <a:extLst>
                <a:ext uri="{FF2B5EF4-FFF2-40B4-BE49-F238E27FC236}">
                  <a16:creationId xmlns:a16="http://schemas.microsoft.com/office/drawing/2014/main" id="{0FBC8A43-2E04-A8E2-D56B-873511F3D4CC}"/>
                </a:ext>
              </a:extLst>
            </p:cNvPr>
            <p:cNvSpPr/>
            <p:nvPr/>
          </p:nvSpPr>
          <p:spPr>
            <a:xfrm>
              <a:off x="7112006" y="3465065"/>
              <a:ext cx="727724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Monit</a:t>
              </a:r>
              <a:r>
                <a:rPr lang="pl-PL" sz="800" u="sng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oring</a:t>
              </a:r>
              <a:endParaRPr lang="pl-PL" sz="8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</p:grpSp>
      <p:cxnSp>
        <p:nvCxnSpPr>
          <p:cNvPr id="70" name="Łącznik prosty ze strzałką 69">
            <a:extLst>
              <a:ext uri="{FF2B5EF4-FFF2-40B4-BE49-F238E27FC236}">
                <a16:creationId xmlns:a16="http://schemas.microsoft.com/office/drawing/2014/main" id="{19851143-1DEE-53A1-5E9F-23F90FFEAABC}"/>
              </a:ext>
            </a:extLst>
          </p:cNvPr>
          <p:cNvCxnSpPr>
            <a:cxnSpLocks/>
            <a:stCxn id="47" idx="4"/>
          </p:cNvCxnSpPr>
          <p:nvPr/>
        </p:nvCxnSpPr>
        <p:spPr>
          <a:xfrm>
            <a:off x="4940842" y="3236434"/>
            <a:ext cx="219127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upa 31">
            <a:extLst>
              <a:ext uri="{FF2B5EF4-FFF2-40B4-BE49-F238E27FC236}">
                <a16:creationId xmlns:a16="http://schemas.microsoft.com/office/drawing/2014/main" id="{D4B2FA17-A3FB-9065-DC22-BEC43C044A5D}"/>
              </a:ext>
            </a:extLst>
          </p:cNvPr>
          <p:cNvGrpSpPr/>
          <p:nvPr/>
        </p:nvGrpSpPr>
        <p:grpSpPr>
          <a:xfrm>
            <a:off x="4044803" y="4030604"/>
            <a:ext cx="3876240" cy="191529"/>
            <a:chOff x="4044803" y="4030604"/>
            <a:chExt cx="3876240" cy="191529"/>
          </a:xfrm>
        </p:grpSpPr>
        <p:sp>
          <p:nvSpPr>
            <p:cNvPr id="69" name="Prostokąt 68">
              <a:extLst>
                <a:ext uri="{FF2B5EF4-FFF2-40B4-BE49-F238E27FC236}">
                  <a16:creationId xmlns:a16="http://schemas.microsoft.com/office/drawing/2014/main" id="{34567110-A2B9-6278-0D7C-22255AEB09D8}"/>
                </a:ext>
              </a:extLst>
            </p:cNvPr>
            <p:cNvSpPr/>
            <p:nvPr/>
          </p:nvSpPr>
          <p:spPr>
            <a:xfrm>
              <a:off x="5378511" y="4030604"/>
              <a:ext cx="2542532" cy="1915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Model API</a:t>
              </a:r>
            </a:p>
          </p:txBody>
        </p:sp>
        <p:cxnSp>
          <p:nvCxnSpPr>
            <p:cNvPr id="73" name="Łącznik prosty ze strzałką 72">
              <a:extLst>
                <a:ext uri="{FF2B5EF4-FFF2-40B4-BE49-F238E27FC236}">
                  <a16:creationId xmlns:a16="http://schemas.microsoft.com/office/drawing/2014/main" id="{E0E7E310-C8DD-E4D3-0A77-F2EAAAD283D1}"/>
                </a:ext>
              </a:extLst>
            </p:cNvPr>
            <p:cNvCxnSpPr>
              <a:cxnSpLocks/>
              <a:stCxn id="69" idx="1"/>
              <a:endCxn id="64" idx="3"/>
            </p:cNvCxnSpPr>
            <p:nvPr/>
          </p:nvCxnSpPr>
          <p:spPr>
            <a:xfrm flipH="1" flipV="1">
              <a:off x="4044803" y="4123337"/>
              <a:ext cx="1333708" cy="3032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Walec 78">
            <a:extLst>
              <a:ext uri="{FF2B5EF4-FFF2-40B4-BE49-F238E27FC236}">
                <a16:creationId xmlns:a16="http://schemas.microsoft.com/office/drawing/2014/main" id="{9C3F37CF-17E9-B39C-D838-6D831DA10C71}"/>
              </a:ext>
            </a:extLst>
          </p:cNvPr>
          <p:cNvSpPr/>
          <p:nvPr/>
        </p:nvSpPr>
        <p:spPr>
          <a:xfrm>
            <a:off x="227121" y="2062671"/>
            <a:ext cx="518161" cy="344890"/>
          </a:xfrm>
          <a:prstGeom prst="can">
            <a:avLst/>
          </a:prstGeom>
          <a:solidFill>
            <a:schemeClr val="bg1">
              <a:lumMod val="95000"/>
              <a:alpha val="88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>
                <a:solidFill>
                  <a:schemeClr val="tx1"/>
                </a:solidFill>
                <a:latin typeface="Franklin Gothic Book" panose="020B0503020102020204" pitchFamily="34" charset="0"/>
              </a:rPr>
              <a:t>Feature store</a:t>
            </a:r>
          </a:p>
        </p:txBody>
      </p:sp>
      <p:sp>
        <p:nvSpPr>
          <p:cNvPr id="85" name="Walec 84">
            <a:extLst>
              <a:ext uri="{FF2B5EF4-FFF2-40B4-BE49-F238E27FC236}">
                <a16:creationId xmlns:a16="http://schemas.microsoft.com/office/drawing/2014/main" id="{E42C1C05-29D8-71FA-6320-3F06273C9C30}"/>
              </a:ext>
            </a:extLst>
          </p:cNvPr>
          <p:cNvSpPr/>
          <p:nvPr/>
        </p:nvSpPr>
        <p:spPr>
          <a:xfrm>
            <a:off x="6346503" y="4549766"/>
            <a:ext cx="599826" cy="344890"/>
          </a:xfrm>
          <a:prstGeom prst="can">
            <a:avLst/>
          </a:prstGeom>
          <a:solidFill>
            <a:schemeClr val="bg1">
              <a:lumMod val="95000"/>
              <a:alpha val="88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>
                <a:solidFill>
                  <a:schemeClr val="tx1"/>
                </a:solidFill>
                <a:latin typeface="Franklin Gothic Book" panose="020B0503020102020204" pitchFamily="34" charset="0"/>
              </a:rPr>
              <a:t>Live data</a:t>
            </a:r>
          </a:p>
        </p:txBody>
      </p:sp>
      <p:cxnSp>
        <p:nvCxnSpPr>
          <p:cNvPr id="87" name="Łącznik łamany 86">
            <a:extLst>
              <a:ext uri="{FF2B5EF4-FFF2-40B4-BE49-F238E27FC236}">
                <a16:creationId xmlns:a16="http://schemas.microsoft.com/office/drawing/2014/main" id="{99BFC7D8-36DF-D767-F395-6C9DD7E63E48}"/>
              </a:ext>
            </a:extLst>
          </p:cNvPr>
          <p:cNvCxnSpPr>
            <a:stCxn id="85" idx="2"/>
            <a:endCxn id="79" idx="3"/>
          </p:cNvCxnSpPr>
          <p:nvPr/>
        </p:nvCxnSpPr>
        <p:spPr>
          <a:xfrm rot="10800000">
            <a:off x="486203" y="2407561"/>
            <a:ext cx="5860301" cy="2314650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Łącznik prosty ze strzałką 87">
            <a:extLst>
              <a:ext uri="{FF2B5EF4-FFF2-40B4-BE49-F238E27FC236}">
                <a16:creationId xmlns:a16="http://schemas.microsoft.com/office/drawing/2014/main" id="{332F8E79-BA5A-2DDA-189D-AADC2B09FD46}"/>
              </a:ext>
            </a:extLst>
          </p:cNvPr>
          <p:cNvCxnSpPr>
            <a:cxnSpLocks/>
            <a:stCxn id="85" idx="1"/>
            <a:endCxn id="69" idx="2"/>
          </p:cNvCxnSpPr>
          <p:nvPr/>
        </p:nvCxnSpPr>
        <p:spPr>
          <a:xfrm flipV="1">
            <a:off x="6646416" y="4222133"/>
            <a:ext cx="3361" cy="327633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Łącznik łamany 90">
            <a:extLst>
              <a:ext uri="{FF2B5EF4-FFF2-40B4-BE49-F238E27FC236}">
                <a16:creationId xmlns:a16="http://schemas.microsoft.com/office/drawing/2014/main" id="{45A5939B-C18E-792B-0C63-5A1E45C5F0A2}"/>
              </a:ext>
            </a:extLst>
          </p:cNvPr>
          <p:cNvCxnSpPr>
            <a:cxnSpLocks/>
            <a:stCxn id="40" idx="1"/>
            <a:endCxn id="51" idx="0"/>
          </p:cNvCxnSpPr>
          <p:nvPr/>
        </p:nvCxnSpPr>
        <p:spPr>
          <a:xfrm rot="10800000" flipV="1">
            <a:off x="2418061" y="1577095"/>
            <a:ext cx="4589691" cy="1356664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Łącznik prosty 97">
            <a:extLst>
              <a:ext uri="{FF2B5EF4-FFF2-40B4-BE49-F238E27FC236}">
                <a16:creationId xmlns:a16="http://schemas.microsoft.com/office/drawing/2014/main" id="{4E3128DC-F828-4330-C129-12F6E6F64EC5}"/>
              </a:ext>
            </a:extLst>
          </p:cNvPr>
          <p:cNvCxnSpPr/>
          <p:nvPr/>
        </p:nvCxnSpPr>
        <p:spPr>
          <a:xfrm flipV="1">
            <a:off x="435261" y="2247270"/>
            <a:ext cx="8095968" cy="1751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a 32">
            <a:extLst>
              <a:ext uri="{FF2B5EF4-FFF2-40B4-BE49-F238E27FC236}">
                <a16:creationId xmlns:a16="http://schemas.microsoft.com/office/drawing/2014/main" id="{18F40B6D-5F29-0A32-5684-239CF0B1389F}"/>
              </a:ext>
            </a:extLst>
          </p:cNvPr>
          <p:cNvGrpSpPr/>
          <p:nvPr/>
        </p:nvGrpSpPr>
        <p:grpSpPr>
          <a:xfrm>
            <a:off x="1304271" y="3243815"/>
            <a:ext cx="2740532" cy="975286"/>
            <a:chOff x="1304271" y="3243815"/>
            <a:chExt cx="2740532" cy="975286"/>
          </a:xfrm>
        </p:grpSpPr>
        <p:sp>
          <p:nvSpPr>
            <p:cNvPr id="64" name="Prostokąt 63">
              <a:extLst>
                <a:ext uri="{FF2B5EF4-FFF2-40B4-BE49-F238E27FC236}">
                  <a16:creationId xmlns:a16="http://schemas.microsoft.com/office/drawing/2014/main" id="{66AE04A8-4B35-C199-4591-F1A7248E5C6F}"/>
                </a:ext>
              </a:extLst>
            </p:cNvPr>
            <p:cNvSpPr/>
            <p:nvPr/>
          </p:nvSpPr>
          <p:spPr>
            <a:xfrm>
              <a:off x="3004114" y="4027572"/>
              <a:ext cx="1040689" cy="191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Model monitoring</a:t>
              </a:r>
            </a:p>
          </p:txBody>
        </p:sp>
        <p:sp>
          <p:nvSpPr>
            <p:cNvPr id="65" name="Prostokąt 64">
              <a:extLst>
                <a:ext uri="{FF2B5EF4-FFF2-40B4-BE49-F238E27FC236}">
                  <a16:creationId xmlns:a16="http://schemas.microsoft.com/office/drawing/2014/main" id="{04C2EDB9-222C-5C64-B2B6-C542A3F3A8F7}"/>
                </a:ext>
              </a:extLst>
            </p:cNvPr>
            <p:cNvSpPr/>
            <p:nvPr/>
          </p:nvSpPr>
          <p:spPr>
            <a:xfrm>
              <a:off x="1817223" y="4027572"/>
              <a:ext cx="961547" cy="191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Trigger</a:t>
              </a:r>
            </a:p>
          </p:txBody>
        </p:sp>
        <p:cxnSp>
          <p:nvCxnSpPr>
            <p:cNvPr id="66" name="Łącznik prosty ze strzałką 65">
              <a:extLst>
                <a:ext uri="{FF2B5EF4-FFF2-40B4-BE49-F238E27FC236}">
                  <a16:creationId xmlns:a16="http://schemas.microsoft.com/office/drawing/2014/main" id="{D2F1E704-D97C-33FE-B346-965B4BF7DDF6}"/>
                </a:ext>
              </a:extLst>
            </p:cNvPr>
            <p:cNvCxnSpPr>
              <a:cxnSpLocks/>
              <a:stCxn id="64" idx="1"/>
              <a:endCxn id="65" idx="3"/>
            </p:cNvCxnSpPr>
            <p:nvPr/>
          </p:nvCxnSpPr>
          <p:spPr>
            <a:xfrm flipH="1">
              <a:off x="2778770" y="4123337"/>
              <a:ext cx="225344" cy="0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Łącznik łamany 2">
              <a:extLst>
                <a:ext uri="{FF2B5EF4-FFF2-40B4-BE49-F238E27FC236}">
                  <a16:creationId xmlns:a16="http://schemas.microsoft.com/office/drawing/2014/main" id="{C82A873F-5600-7775-D309-6170DF712D50}"/>
                </a:ext>
              </a:extLst>
            </p:cNvPr>
            <p:cNvCxnSpPr>
              <a:cxnSpLocks/>
              <a:stCxn id="65" idx="1"/>
              <a:endCxn id="51" idx="1"/>
            </p:cNvCxnSpPr>
            <p:nvPr/>
          </p:nvCxnSpPr>
          <p:spPr>
            <a:xfrm rot="10800000">
              <a:off x="1304271" y="3243815"/>
              <a:ext cx="512953" cy="879523"/>
            </a:xfrm>
            <a:prstGeom prst="bentConnector3">
              <a:avLst>
                <a:gd name="adj1" fmla="val 144565"/>
              </a:avLst>
            </a:prstGeom>
            <a:ln w="6350">
              <a:solidFill>
                <a:schemeClr val="bg1">
                  <a:lumMod val="50000"/>
                </a:schemeClr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Łącznik łamany 5">
            <a:extLst>
              <a:ext uri="{FF2B5EF4-FFF2-40B4-BE49-F238E27FC236}">
                <a16:creationId xmlns:a16="http://schemas.microsoft.com/office/drawing/2014/main" id="{A275D233-4BB0-E85C-9AB0-BC7DA314F844}"/>
              </a:ext>
            </a:extLst>
          </p:cNvPr>
          <p:cNvCxnSpPr>
            <a:cxnSpLocks/>
            <a:stCxn id="79" idx="4"/>
            <a:endCxn id="51" idx="1"/>
          </p:cNvCxnSpPr>
          <p:nvPr/>
        </p:nvCxnSpPr>
        <p:spPr>
          <a:xfrm>
            <a:off x="745282" y="2235116"/>
            <a:ext cx="558988" cy="1008698"/>
          </a:xfrm>
          <a:prstGeom prst="bentConnector3">
            <a:avLst>
              <a:gd name="adj1" fmla="val 29247"/>
            </a:avLst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Łącznik łamany 4">
            <a:extLst>
              <a:ext uri="{FF2B5EF4-FFF2-40B4-BE49-F238E27FC236}">
                <a16:creationId xmlns:a16="http://schemas.microsoft.com/office/drawing/2014/main" id="{B76362EB-7CB5-2B6A-6851-0DEE36B2F04B}"/>
              </a:ext>
            </a:extLst>
          </p:cNvPr>
          <p:cNvCxnSpPr>
            <a:cxnSpLocks/>
            <a:stCxn id="79" idx="1"/>
          </p:cNvCxnSpPr>
          <p:nvPr/>
        </p:nvCxnSpPr>
        <p:spPr>
          <a:xfrm rot="5400000" flipH="1" flipV="1">
            <a:off x="193427" y="1217174"/>
            <a:ext cx="1138272" cy="552723"/>
          </a:xfrm>
          <a:prstGeom prst="bentConnector3">
            <a:avLst>
              <a:gd name="adj1" fmla="val 99758"/>
            </a:avLst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121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Another nice approach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1A406C05-C97E-243B-204D-9A7BDAF5FE2A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Components and artifacts nicely separated</a:t>
            </a:r>
          </a:p>
          <a:p>
            <a:pPr marL="180000"/>
            <a:endParaRPr lang="pl-PL">
              <a:solidFill>
                <a:schemeClr val="tx1"/>
              </a:solidFill>
            </a:endParaRPr>
          </a:p>
          <a:p>
            <a:pPr marL="180000"/>
            <a:r>
              <a:rPr lang="pl-PL" sz="1600">
                <a:solidFill>
                  <a:schemeClr val="tx1"/>
                </a:solidFill>
              </a:rPr>
              <a:t>PBS &lt;&gt; WBS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2DDD0444-65D0-389B-C074-4FFEAB98499D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Obraz 17">
            <a:extLst>
              <a:ext uri="{FF2B5EF4-FFF2-40B4-BE49-F238E27FC236}">
                <a16:creationId xmlns:a16="http://schemas.microsoft.com/office/drawing/2014/main" id="{937A6BBC-591C-53BD-6EA8-7C5C6165F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844" y="968991"/>
            <a:ext cx="6077631" cy="315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08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>
            <a:extLst>
              <a:ext uri="{FF2B5EF4-FFF2-40B4-BE49-F238E27FC236}">
                <a16:creationId xmlns:a16="http://schemas.microsoft.com/office/drawing/2014/main" id="{CD051206-1B35-F571-BD16-4C238C18E41A}"/>
              </a:ext>
            </a:extLst>
          </p:cNvPr>
          <p:cNvSpPr/>
          <p:nvPr/>
        </p:nvSpPr>
        <p:spPr>
          <a:xfrm>
            <a:off x="7181598" y="2490310"/>
            <a:ext cx="1483706" cy="1138379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C0B36A40-EEE8-56B9-2FB2-247283C44E14}"/>
              </a:ext>
            </a:extLst>
          </p:cNvPr>
          <p:cNvSpPr/>
          <p:nvPr/>
        </p:nvSpPr>
        <p:spPr>
          <a:xfrm>
            <a:off x="3610941" y="1067911"/>
            <a:ext cx="2576339" cy="897536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But, at the end of the day…</a:t>
            </a:r>
          </a:p>
        </p:txBody>
      </p:sp>
      <p:sp>
        <p:nvSpPr>
          <p:cNvPr id="5" name="Dokument 4">
            <a:extLst>
              <a:ext uri="{FF2B5EF4-FFF2-40B4-BE49-F238E27FC236}">
                <a16:creationId xmlns:a16="http://schemas.microsoft.com/office/drawing/2014/main" id="{478E03FC-8119-64A8-7A51-B2B22512B40B}"/>
              </a:ext>
            </a:extLst>
          </p:cNvPr>
          <p:cNvSpPr/>
          <p:nvPr/>
        </p:nvSpPr>
        <p:spPr>
          <a:xfrm>
            <a:off x="3724407" y="1204708"/>
            <a:ext cx="712548" cy="680158"/>
          </a:xfrm>
          <a:prstGeom prst="flowChartDocument">
            <a:avLst/>
          </a:prstGeom>
          <a:solidFill>
            <a:schemeClr val="accent1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Data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45F667A4-0BC6-7B5E-BC15-D0282F89CBEE}"/>
              </a:ext>
            </a:extLst>
          </p:cNvPr>
          <p:cNvSpPr/>
          <p:nvPr/>
        </p:nvSpPr>
        <p:spPr>
          <a:xfrm>
            <a:off x="4583793" y="1204708"/>
            <a:ext cx="1508268" cy="513350"/>
          </a:xfrm>
          <a:prstGeom prst="rect">
            <a:avLst/>
          </a:prstGeom>
          <a:solidFill>
            <a:schemeClr val="accent1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Training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FE7329B3-4C44-135C-E0D2-24A80ADC2B5E}"/>
              </a:ext>
            </a:extLst>
          </p:cNvPr>
          <p:cNvSpPr/>
          <p:nvPr/>
        </p:nvSpPr>
        <p:spPr>
          <a:xfrm>
            <a:off x="7160762" y="1067911"/>
            <a:ext cx="1483706" cy="897536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BA2798FF-32DE-6CC0-A838-E964C577F847}"/>
              </a:ext>
            </a:extLst>
          </p:cNvPr>
          <p:cNvSpPr/>
          <p:nvPr/>
        </p:nvSpPr>
        <p:spPr>
          <a:xfrm>
            <a:off x="7228495" y="1204708"/>
            <a:ext cx="1348239" cy="497747"/>
          </a:xfrm>
          <a:prstGeom prst="rect">
            <a:avLst/>
          </a:prstGeom>
          <a:solidFill>
            <a:srgbClr val="C00000">
              <a:alpha val="7461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CI/CD pipeline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E7FC80C1-5CC6-54A4-ADD2-0394BF4FB0C4}"/>
              </a:ext>
            </a:extLst>
          </p:cNvPr>
          <p:cNvSpPr/>
          <p:nvPr/>
        </p:nvSpPr>
        <p:spPr>
          <a:xfrm>
            <a:off x="3610940" y="2490310"/>
            <a:ext cx="2576339" cy="1138379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23F9D8A8-0E80-1683-3643-BA7623490813}"/>
              </a:ext>
            </a:extLst>
          </p:cNvPr>
          <p:cNvSpPr/>
          <p:nvPr/>
        </p:nvSpPr>
        <p:spPr>
          <a:xfrm>
            <a:off x="4147702" y="2682404"/>
            <a:ext cx="1944359" cy="513350"/>
          </a:xfrm>
          <a:prstGeom prst="rect">
            <a:avLst/>
          </a:prstGeom>
          <a:solidFill>
            <a:schemeClr val="accent1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Training</a:t>
            </a:r>
          </a:p>
        </p:txBody>
      </p:sp>
      <p:sp>
        <p:nvSpPr>
          <p:cNvPr id="12" name="Walec 11">
            <a:extLst>
              <a:ext uri="{FF2B5EF4-FFF2-40B4-BE49-F238E27FC236}">
                <a16:creationId xmlns:a16="http://schemas.microsoft.com/office/drawing/2014/main" id="{1C6AFF77-497B-2754-D087-BF66D6A930D1}"/>
              </a:ext>
            </a:extLst>
          </p:cNvPr>
          <p:cNvSpPr/>
          <p:nvPr/>
        </p:nvSpPr>
        <p:spPr>
          <a:xfrm>
            <a:off x="6395138" y="2800190"/>
            <a:ext cx="544513" cy="518619"/>
          </a:xfrm>
          <a:prstGeom prst="can">
            <a:avLst/>
          </a:prstGeom>
          <a:solidFill>
            <a:schemeClr val="bg1">
              <a:lumMod val="95000"/>
              <a:alpha val="88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>
                <a:solidFill>
                  <a:schemeClr val="tx1"/>
                </a:solidFill>
                <a:latin typeface="Franklin Gothic Book" panose="020B0503020102020204" pitchFamily="34" charset="0"/>
              </a:rPr>
              <a:t>Model repo</a:t>
            </a:r>
          </a:p>
        </p:txBody>
      </p:sp>
      <p:sp>
        <p:nvSpPr>
          <p:cNvPr id="13" name="Walec 12">
            <a:extLst>
              <a:ext uri="{FF2B5EF4-FFF2-40B4-BE49-F238E27FC236}">
                <a16:creationId xmlns:a16="http://schemas.microsoft.com/office/drawing/2014/main" id="{9E0D8BC7-230F-9DAE-CC1B-3BAD1758096E}"/>
              </a:ext>
            </a:extLst>
          </p:cNvPr>
          <p:cNvSpPr/>
          <p:nvPr/>
        </p:nvSpPr>
        <p:spPr>
          <a:xfrm>
            <a:off x="6409126" y="1255508"/>
            <a:ext cx="544513" cy="518619"/>
          </a:xfrm>
          <a:prstGeom prst="can">
            <a:avLst/>
          </a:prstGeom>
          <a:solidFill>
            <a:schemeClr val="bg1">
              <a:lumMod val="95000"/>
              <a:alpha val="88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>
                <a:solidFill>
                  <a:schemeClr val="tx1"/>
                </a:solidFill>
                <a:latin typeface="Franklin Gothic Book" panose="020B0503020102020204" pitchFamily="34" charset="0"/>
              </a:rPr>
              <a:t>Code repo</a:t>
            </a: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CC76EAB0-2C48-3FD6-892C-5F4F485157EF}"/>
              </a:ext>
            </a:extLst>
          </p:cNvPr>
          <p:cNvSpPr/>
          <p:nvPr/>
        </p:nvSpPr>
        <p:spPr>
          <a:xfrm>
            <a:off x="7233860" y="2682404"/>
            <a:ext cx="1342874" cy="513350"/>
          </a:xfrm>
          <a:prstGeom prst="rect">
            <a:avLst/>
          </a:prstGeom>
          <a:solidFill>
            <a:schemeClr val="accent6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Prediction service</a:t>
            </a:r>
          </a:p>
        </p:txBody>
      </p: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32494CAF-B1B2-B542-292B-32D7E961ED8E}"/>
              </a:ext>
            </a:extLst>
          </p:cNvPr>
          <p:cNvCxnSpPr>
            <a:cxnSpLocks/>
          </p:cNvCxnSpPr>
          <p:nvPr/>
        </p:nvCxnSpPr>
        <p:spPr>
          <a:xfrm>
            <a:off x="3454401" y="2150533"/>
            <a:ext cx="5444066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CCC41C68-74B9-DBCC-C34F-E5E3DDDA5D40}"/>
              </a:ext>
            </a:extLst>
          </p:cNvPr>
          <p:cNvSpPr txBox="1"/>
          <p:nvPr/>
        </p:nvSpPr>
        <p:spPr>
          <a:xfrm>
            <a:off x="3530602" y="833179"/>
            <a:ext cx="29786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1100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Model experimentation and development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9A7922AE-4789-410E-57EA-7194F3A6A3A7}"/>
              </a:ext>
            </a:extLst>
          </p:cNvPr>
          <p:cNvSpPr txBox="1"/>
          <p:nvPr/>
        </p:nvSpPr>
        <p:spPr>
          <a:xfrm>
            <a:off x="3530602" y="2250906"/>
            <a:ext cx="1526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1100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Production</a:t>
            </a:r>
          </a:p>
        </p:txBody>
      </p:sp>
      <p:sp>
        <p:nvSpPr>
          <p:cNvPr id="23" name="Walec 22">
            <a:extLst>
              <a:ext uri="{FF2B5EF4-FFF2-40B4-BE49-F238E27FC236}">
                <a16:creationId xmlns:a16="http://schemas.microsoft.com/office/drawing/2014/main" id="{5D4269BC-2BC4-689C-C77E-7A067E5FE2E0}"/>
              </a:ext>
            </a:extLst>
          </p:cNvPr>
          <p:cNvSpPr/>
          <p:nvPr/>
        </p:nvSpPr>
        <p:spPr>
          <a:xfrm>
            <a:off x="7616502" y="3984292"/>
            <a:ext cx="599826" cy="344890"/>
          </a:xfrm>
          <a:prstGeom prst="can">
            <a:avLst/>
          </a:prstGeom>
          <a:solidFill>
            <a:schemeClr val="bg1">
              <a:lumMod val="95000"/>
              <a:alpha val="88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>
                <a:solidFill>
                  <a:schemeClr val="tx1"/>
                </a:solidFill>
                <a:latin typeface="Franklin Gothic Book" panose="020B0503020102020204" pitchFamily="34" charset="0"/>
              </a:rPr>
              <a:t>Live data</a:t>
            </a:r>
          </a:p>
        </p:txBody>
      </p:sp>
      <p:cxnSp>
        <p:nvCxnSpPr>
          <p:cNvPr id="24" name="Łącznik łamany 23">
            <a:extLst>
              <a:ext uri="{FF2B5EF4-FFF2-40B4-BE49-F238E27FC236}">
                <a16:creationId xmlns:a16="http://schemas.microsoft.com/office/drawing/2014/main" id="{0BC3D2D0-B0BE-A84C-5F6E-C7945E705CD2}"/>
              </a:ext>
            </a:extLst>
          </p:cNvPr>
          <p:cNvCxnSpPr>
            <a:cxnSpLocks/>
            <a:stCxn id="23" idx="2"/>
            <a:endCxn id="26" idx="3"/>
          </p:cNvCxnSpPr>
          <p:nvPr/>
        </p:nvCxnSpPr>
        <p:spPr>
          <a:xfrm rot="10800000">
            <a:off x="3096844" y="2381711"/>
            <a:ext cx="4519658" cy="177502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Walec 25">
            <a:extLst>
              <a:ext uri="{FF2B5EF4-FFF2-40B4-BE49-F238E27FC236}">
                <a16:creationId xmlns:a16="http://schemas.microsoft.com/office/drawing/2014/main" id="{13FF3D5A-71BC-342B-2ACE-D4CD3692B2ED}"/>
              </a:ext>
            </a:extLst>
          </p:cNvPr>
          <p:cNvSpPr/>
          <p:nvPr/>
        </p:nvSpPr>
        <p:spPr>
          <a:xfrm>
            <a:off x="2766647" y="1863092"/>
            <a:ext cx="660394" cy="518619"/>
          </a:xfrm>
          <a:prstGeom prst="can">
            <a:avLst/>
          </a:prstGeom>
          <a:solidFill>
            <a:schemeClr val="bg1">
              <a:lumMod val="95000"/>
              <a:alpha val="88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>
                <a:solidFill>
                  <a:schemeClr val="tx1"/>
                </a:solidFill>
                <a:latin typeface="Franklin Gothic Book" panose="020B0503020102020204" pitchFamily="34" charset="0"/>
              </a:rPr>
              <a:t>Feature</a:t>
            </a:r>
          </a:p>
          <a:p>
            <a:pPr algn="ctr"/>
            <a:r>
              <a:rPr lang="pl-PL" sz="900">
                <a:solidFill>
                  <a:schemeClr val="tx1"/>
                </a:solidFill>
                <a:latin typeface="Franklin Gothic Book" panose="020B0503020102020204" pitchFamily="34" charset="0"/>
              </a:rPr>
              <a:t>store</a:t>
            </a: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5214ABB1-7E8F-8581-9D9E-258588943398}"/>
              </a:ext>
            </a:extLst>
          </p:cNvPr>
          <p:cNvGrpSpPr/>
          <p:nvPr/>
        </p:nvGrpSpPr>
        <p:grpSpPr>
          <a:xfrm>
            <a:off x="3922798" y="2939079"/>
            <a:ext cx="2227580" cy="603004"/>
            <a:chOff x="1817223" y="3616097"/>
            <a:chExt cx="2227580" cy="603004"/>
          </a:xfrm>
        </p:grpSpPr>
        <p:sp>
          <p:nvSpPr>
            <p:cNvPr id="29" name="Prostokąt 28">
              <a:extLst>
                <a:ext uri="{FF2B5EF4-FFF2-40B4-BE49-F238E27FC236}">
                  <a16:creationId xmlns:a16="http://schemas.microsoft.com/office/drawing/2014/main" id="{C5423922-79F8-8E78-49A9-CE99C87B0404}"/>
                </a:ext>
              </a:extLst>
            </p:cNvPr>
            <p:cNvSpPr/>
            <p:nvPr/>
          </p:nvSpPr>
          <p:spPr>
            <a:xfrm>
              <a:off x="3004114" y="4027572"/>
              <a:ext cx="1040689" cy="191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Model monitoring</a:t>
              </a:r>
            </a:p>
          </p:txBody>
        </p:sp>
        <p:sp>
          <p:nvSpPr>
            <p:cNvPr id="30" name="Prostokąt 29">
              <a:extLst>
                <a:ext uri="{FF2B5EF4-FFF2-40B4-BE49-F238E27FC236}">
                  <a16:creationId xmlns:a16="http://schemas.microsoft.com/office/drawing/2014/main" id="{A01DE3B5-5993-7776-10B6-DB912272BA04}"/>
                </a:ext>
              </a:extLst>
            </p:cNvPr>
            <p:cNvSpPr/>
            <p:nvPr/>
          </p:nvSpPr>
          <p:spPr>
            <a:xfrm>
              <a:off x="1817223" y="4027572"/>
              <a:ext cx="961547" cy="191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Trigger</a:t>
              </a:r>
            </a:p>
          </p:txBody>
        </p:sp>
        <p:cxnSp>
          <p:nvCxnSpPr>
            <p:cNvPr id="31" name="Łącznik prosty ze strzałką 30">
              <a:extLst>
                <a:ext uri="{FF2B5EF4-FFF2-40B4-BE49-F238E27FC236}">
                  <a16:creationId xmlns:a16="http://schemas.microsoft.com/office/drawing/2014/main" id="{304EEF14-6307-EF5A-E804-9D5A70955601}"/>
                </a:ext>
              </a:extLst>
            </p:cNvPr>
            <p:cNvCxnSpPr>
              <a:cxnSpLocks/>
              <a:stCxn id="29" idx="1"/>
              <a:endCxn id="30" idx="3"/>
            </p:cNvCxnSpPr>
            <p:nvPr/>
          </p:nvCxnSpPr>
          <p:spPr>
            <a:xfrm flipH="1">
              <a:off x="2778770" y="4123337"/>
              <a:ext cx="225344" cy="0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Łącznik łamany 31">
              <a:extLst>
                <a:ext uri="{FF2B5EF4-FFF2-40B4-BE49-F238E27FC236}">
                  <a16:creationId xmlns:a16="http://schemas.microsoft.com/office/drawing/2014/main" id="{896BCAC7-127D-A5F4-E73C-23F5C7D38029}"/>
                </a:ext>
              </a:extLst>
            </p:cNvPr>
            <p:cNvCxnSpPr>
              <a:cxnSpLocks/>
              <a:stCxn id="30" idx="1"/>
              <a:endCxn id="11" idx="1"/>
            </p:cNvCxnSpPr>
            <p:nvPr/>
          </p:nvCxnSpPr>
          <p:spPr>
            <a:xfrm rot="10800000" flipH="1">
              <a:off x="1817223" y="3616097"/>
              <a:ext cx="224904" cy="507240"/>
            </a:xfrm>
            <a:prstGeom prst="bentConnector3">
              <a:avLst>
                <a:gd name="adj1" fmla="val -101643"/>
              </a:avLst>
            </a:prstGeom>
            <a:ln w="6350">
              <a:solidFill>
                <a:schemeClr val="bg1">
                  <a:lumMod val="50000"/>
                </a:schemeClr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Łącznik prosty ze strzałką 33">
            <a:extLst>
              <a:ext uri="{FF2B5EF4-FFF2-40B4-BE49-F238E27FC236}">
                <a16:creationId xmlns:a16="http://schemas.microsoft.com/office/drawing/2014/main" id="{B17AA60A-AA63-5ED5-A903-F52D4B750BD0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6150378" y="3446319"/>
            <a:ext cx="1031220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Łącznik łamany 36">
            <a:extLst>
              <a:ext uri="{FF2B5EF4-FFF2-40B4-BE49-F238E27FC236}">
                <a16:creationId xmlns:a16="http://schemas.microsoft.com/office/drawing/2014/main" id="{680D6D0B-0301-53AD-20DA-D8059F425D15}"/>
              </a:ext>
            </a:extLst>
          </p:cNvPr>
          <p:cNvCxnSpPr>
            <a:cxnSpLocks/>
            <a:stCxn id="26" idx="1"/>
            <a:endCxn id="6" idx="1"/>
          </p:cNvCxnSpPr>
          <p:nvPr/>
        </p:nvCxnSpPr>
        <p:spPr>
          <a:xfrm rot="5400000" flipH="1" flipV="1">
            <a:off x="3180686" y="1432838"/>
            <a:ext cx="346413" cy="514097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Łącznik łamany 39">
            <a:extLst>
              <a:ext uri="{FF2B5EF4-FFF2-40B4-BE49-F238E27FC236}">
                <a16:creationId xmlns:a16="http://schemas.microsoft.com/office/drawing/2014/main" id="{37B0AAE5-D52F-EED0-46D2-EF662DE002D0}"/>
              </a:ext>
            </a:extLst>
          </p:cNvPr>
          <p:cNvCxnSpPr>
            <a:cxnSpLocks/>
          </p:cNvCxnSpPr>
          <p:nvPr/>
        </p:nvCxnSpPr>
        <p:spPr>
          <a:xfrm>
            <a:off x="3427041" y="2250906"/>
            <a:ext cx="720661" cy="510884"/>
          </a:xfrm>
          <a:prstGeom prst="bentConnector3">
            <a:avLst>
              <a:gd name="adj1" fmla="val 11230"/>
            </a:avLst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Łącznik prosty ze strzałką 44">
            <a:extLst>
              <a:ext uri="{FF2B5EF4-FFF2-40B4-BE49-F238E27FC236}">
                <a16:creationId xmlns:a16="http://schemas.microsoft.com/office/drawing/2014/main" id="{D6263FDA-653C-98CA-AC67-8B3F4B879E62}"/>
              </a:ext>
            </a:extLst>
          </p:cNvPr>
          <p:cNvCxnSpPr>
            <a:cxnSpLocks/>
            <a:stCxn id="23" idx="1"/>
            <a:endCxn id="16" idx="2"/>
          </p:cNvCxnSpPr>
          <p:nvPr/>
        </p:nvCxnSpPr>
        <p:spPr>
          <a:xfrm flipV="1">
            <a:off x="7916415" y="3628689"/>
            <a:ext cx="7036" cy="355603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Łącznik prosty ze strzałką 47">
            <a:extLst>
              <a:ext uri="{FF2B5EF4-FFF2-40B4-BE49-F238E27FC236}">
                <a16:creationId xmlns:a16="http://schemas.microsoft.com/office/drawing/2014/main" id="{C1EF481C-6B71-747A-BD80-072BF8F6E558}"/>
              </a:ext>
            </a:extLst>
          </p:cNvPr>
          <p:cNvCxnSpPr>
            <a:cxnSpLocks/>
            <a:stCxn id="6" idx="3"/>
            <a:endCxn id="13" idx="2"/>
          </p:cNvCxnSpPr>
          <p:nvPr/>
        </p:nvCxnSpPr>
        <p:spPr>
          <a:xfrm flipV="1">
            <a:off x="6187280" y="1514818"/>
            <a:ext cx="221846" cy="1861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Łącznik prosty ze strzałką 53">
            <a:extLst>
              <a:ext uri="{FF2B5EF4-FFF2-40B4-BE49-F238E27FC236}">
                <a16:creationId xmlns:a16="http://schemas.microsoft.com/office/drawing/2014/main" id="{8B70BC21-19DE-C579-F5D7-6FA6BDBB8132}"/>
              </a:ext>
            </a:extLst>
          </p:cNvPr>
          <p:cNvCxnSpPr>
            <a:cxnSpLocks/>
          </p:cNvCxnSpPr>
          <p:nvPr/>
        </p:nvCxnSpPr>
        <p:spPr>
          <a:xfrm flipV="1">
            <a:off x="6964316" y="1512956"/>
            <a:ext cx="221846" cy="1861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Łącznik łamany 54">
            <a:extLst>
              <a:ext uri="{FF2B5EF4-FFF2-40B4-BE49-F238E27FC236}">
                <a16:creationId xmlns:a16="http://schemas.microsoft.com/office/drawing/2014/main" id="{7B649EF4-2709-FD54-85C9-835A3A64B3D4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rot="5400000">
            <a:off x="6138432" y="726126"/>
            <a:ext cx="524863" cy="3003505"/>
          </a:xfrm>
          <a:prstGeom prst="bentConnector3">
            <a:avLst>
              <a:gd name="adj1" fmla="val 17738"/>
            </a:avLst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Łącznik prosty ze strzałką 58">
            <a:extLst>
              <a:ext uri="{FF2B5EF4-FFF2-40B4-BE49-F238E27FC236}">
                <a16:creationId xmlns:a16="http://schemas.microsoft.com/office/drawing/2014/main" id="{CEE4AF20-C653-22F5-E69D-2FDA74FC170F}"/>
              </a:ext>
            </a:extLst>
          </p:cNvPr>
          <p:cNvCxnSpPr>
            <a:cxnSpLocks/>
            <a:stCxn id="10" idx="3"/>
            <a:endCxn id="12" idx="2"/>
          </p:cNvCxnSpPr>
          <p:nvPr/>
        </p:nvCxnSpPr>
        <p:spPr>
          <a:xfrm>
            <a:off x="6187279" y="3059500"/>
            <a:ext cx="207859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Łącznik prosty ze strzałką 62">
            <a:extLst>
              <a:ext uri="{FF2B5EF4-FFF2-40B4-BE49-F238E27FC236}">
                <a16:creationId xmlns:a16="http://schemas.microsoft.com/office/drawing/2014/main" id="{657EE722-3919-2207-02A7-E5C90344B67F}"/>
              </a:ext>
            </a:extLst>
          </p:cNvPr>
          <p:cNvCxnSpPr>
            <a:cxnSpLocks/>
            <a:stCxn id="12" idx="4"/>
            <a:endCxn id="16" idx="1"/>
          </p:cNvCxnSpPr>
          <p:nvPr/>
        </p:nvCxnSpPr>
        <p:spPr>
          <a:xfrm>
            <a:off x="6939651" y="3059500"/>
            <a:ext cx="241947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247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Or, like that…</a:t>
            </a:r>
          </a:p>
        </p:txBody>
      </p:sp>
      <p:pic>
        <p:nvPicPr>
          <p:cNvPr id="5124" name="Picture 4" descr="What is DevOps? | Dynatrace news">
            <a:extLst>
              <a:ext uri="{FF2B5EF4-FFF2-40B4-BE49-F238E27FC236}">
                <a16:creationId xmlns:a16="http://schemas.microsoft.com/office/drawing/2014/main" id="{9BC7A93C-967F-DC86-D965-E9D08C993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431" y="1285874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33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410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@home_1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2796232-E87F-3B65-B61C-C22977FC60EA}"/>
              </a:ext>
            </a:extLst>
          </p:cNvPr>
          <p:cNvSpPr txBox="1"/>
          <p:nvPr/>
        </p:nvSpPr>
        <p:spPr>
          <a:xfrm>
            <a:off x="3958225" y="14655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pl-PL" b="1" dirty="0" err="1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ED8E7108-0232-82A0-CEBE-FC986FC589EA}"/>
              </a:ext>
            </a:extLst>
          </p:cNvPr>
          <p:cNvSpPr txBox="1"/>
          <p:nvPr/>
        </p:nvSpPr>
        <p:spPr>
          <a:xfrm>
            <a:off x="3444658" y="586591"/>
            <a:ext cx="50479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pl-PL" b="0" i="0">
                <a:solidFill>
                  <a:srgbClr val="374151"/>
                </a:solidFill>
                <a:effectLst/>
                <a:latin typeface="Söhne"/>
              </a:rPr>
              <a:t>Set up an account on Google Cloud </a:t>
            </a:r>
            <a:br>
              <a:rPr lang="pl-PL" b="0" i="0">
                <a:solidFill>
                  <a:srgbClr val="374151"/>
                </a:solidFill>
                <a:effectLst/>
                <a:latin typeface="Söhne"/>
              </a:rPr>
            </a:br>
            <a:endParaRPr lang="pl-PL" b="0" i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 algn="l">
              <a:buAutoNum type="arabicPeriod"/>
            </a:pPr>
            <a:r>
              <a:rPr lang="pl-PL" b="0" i="0">
                <a:solidFill>
                  <a:srgbClr val="374151"/>
                </a:solidFill>
                <a:effectLst/>
                <a:latin typeface="Söhne"/>
              </a:rPr>
              <a:t>Create a new project, e.g. </a:t>
            </a:r>
            <a:r>
              <a:rPr lang="pl-PL"/>
              <a:t>asi23</a:t>
            </a:r>
            <a:r>
              <a:rPr lang="pl-PL" b="0" i="0">
                <a:solidFill>
                  <a:srgbClr val="374151"/>
                </a:solidFill>
                <a:effectLst/>
                <a:latin typeface="Söhne"/>
              </a:rPr>
              <a:t> </a:t>
            </a:r>
            <a:br>
              <a:rPr lang="pl-PL" b="0" i="0">
                <a:solidFill>
                  <a:srgbClr val="374151"/>
                </a:solidFill>
                <a:effectLst/>
                <a:latin typeface="Söhne"/>
              </a:rPr>
            </a:br>
            <a:endParaRPr lang="pl-PL" b="0" i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 algn="l">
              <a:buAutoNum type="arabicPeriod"/>
            </a:pPr>
            <a:r>
              <a:rPr lang="pl-PL" b="0" i="0">
                <a:solidFill>
                  <a:srgbClr val="374151"/>
                </a:solidFill>
                <a:effectLst/>
                <a:latin typeface="Söhne"/>
              </a:rPr>
              <a:t>Launch the simplest virtual machine (ubuntu) (@Compute Engine &gt; VM Instances) </a:t>
            </a:r>
            <a:br>
              <a:rPr lang="pl-PL" b="0" i="0">
                <a:solidFill>
                  <a:srgbClr val="374151"/>
                </a:solidFill>
                <a:effectLst/>
                <a:latin typeface="Söhne"/>
              </a:rPr>
            </a:br>
            <a:r>
              <a:rPr lang="pl-PL" b="0" i="0">
                <a:solidFill>
                  <a:srgbClr val="374151"/>
                </a:solidFill>
                <a:effectLst/>
                <a:latin typeface="Söhne"/>
              </a:rPr>
              <a:t>Note: Pay special attention to the region selection (they differ, especially in available services). My recommendation: </a:t>
            </a:r>
            <a:r>
              <a:rPr lang="pl-PL"/>
              <a:t>europe-west4</a:t>
            </a:r>
            <a:br>
              <a:rPr lang="pl-PL"/>
            </a:br>
            <a:endParaRPr lang="pl-PL">
              <a:solidFill>
                <a:srgbClr val="374151"/>
              </a:solidFill>
              <a:latin typeface="Söhne"/>
            </a:endParaRPr>
          </a:p>
          <a:p>
            <a:pPr marL="342900" indent="-342900" algn="l">
              <a:buAutoNum type="arabicPeriod"/>
            </a:pPr>
            <a:r>
              <a:rPr lang="pl-PL" b="0" i="0">
                <a:solidFill>
                  <a:srgbClr val="374151"/>
                </a:solidFill>
                <a:effectLst/>
                <a:latin typeface="Söhne"/>
              </a:rPr>
              <a:t>Install CLI (Command Line Interface) Client</a:t>
            </a:r>
            <a:br>
              <a:rPr lang="pl-PL" b="0" i="0">
                <a:solidFill>
                  <a:srgbClr val="374151"/>
                </a:solidFill>
                <a:effectLst/>
                <a:latin typeface="Söhne"/>
              </a:rPr>
            </a:br>
            <a:endParaRPr lang="pl-PL" b="0" i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 algn="l">
              <a:buAutoNum type="arabicPeriod"/>
            </a:pPr>
            <a:r>
              <a:rPr lang="pl-PL" b="0" i="0">
                <a:solidFill>
                  <a:srgbClr val="374151"/>
                </a:solidFill>
                <a:effectLst/>
                <a:latin typeface="Söhne"/>
              </a:rPr>
              <a:t>Create a command that allows you to start and stop this machine from the CLI.</a:t>
            </a:r>
            <a:endParaRPr lang="pl-PL" b="1" dirty="0" err="1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5414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410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@home_2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2796232-E87F-3B65-B61C-C22977FC60EA}"/>
              </a:ext>
            </a:extLst>
          </p:cNvPr>
          <p:cNvSpPr txBox="1"/>
          <p:nvPr/>
        </p:nvSpPr>
        <p:spPr>
          <a:xfrm>
            <a:off x="3958225" y="14655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pl-PL" b="1" dirty="0" err="1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ED8E7108-0232-82A0-CEBE-FC986FC589EA}"/>
              </a:ext>
            </a:extLst>
          </p:cNvPr>
          <p:cNvSpPr txBox="1"/>
          <p:nvPr/>
        </p:nvSpPr>
        <p:spPr>
          <a:xfrm>
            <a:off x="3444658" y="586591"/>
            <a:ext cx="50479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pl-PL" b="0" i="0">
                <a:solidFill>
                  <a:srgbClr val="374151"/>
                </a:solidFill>
                <a:effectLst/>
                <a:latin typeface="Söhne"/>
              </a:rPr>
              <a:t>Collect data from </a:t>
            </a:r>
            <a:r>
              <a:rPr lang="pl-PL" b="0" i="0">
                <a:solidFill>
                  <a:srgbClr val="374151"/>
                </a:solidFill>
                <a:effectLst/>
                <a:latin typeface="Söhne"/>
                <a:hlinkClick r:id="rId2"/>
              </a:rPr>
              <a:t>https://console.cloud.google.com/marketplace/product/iowa-department-of-commerce/iowa-liquor-sales</a:t>
            </a:r>
            <a:br>
              <a:rPr lang="pl-PL" b="0" i="0">
                <a:solidFill>
                  <a:srgbClr val="374151"/>
                </a:solidFill>
                <a:effectLst/>
                <a:latin typeface="Söhne"/>
              </a:rPr>
            </a:br>
            <a:r>
              <a:rPr lang="pl-PL" b="0" i="0">
                <a:solidFill>
                  <a:srgbClr val="374151"/>
                </a:solidFill>
                <a:effectLst/>
                <a:latin typeface="Söhne"/>
              </a:rPr>
              <a:t>and st</a:t>
            </a:r>
            <a:r>
              <a:rPr lang="pl-PL" b="0" i="1">
                <a:solidFill>
                  <a:srgbClr val="374151"/>
                </a:solidFill>
                <a:effectLst/>
                <a:latin typeface="Söhne"/>
              </a:rPr>
              <a:t>ore </a:t>
            </a:r>
            <a:r>
              <a:rPr lang="pl-PL" b="0">
                <a:solidFill>
                  <a:srgbClr val="374151"/>
                </a:solidFill>
                <a:effectLst/>
                <a:latin typeface="Söhne"/>
              </a:rPr>
              <a:t>it into Your Data Bucket</a:t>
            </a:r>
          </a:p>
          <a:p>
            <a:pPr marL="342900" indent="-342900" algn="l">
              <a:buAutoNum type="arabicPeriod"/>
            </a:pPr>
            <a:r>
              <a:rPr lang="pl-PL">
                <a:solidFill>
                  <a:srgbClr val="374151"/>
                </a:solidFill>
                <a:latin typeface="Söhne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Read the data from the Bucket to a BQ Table in a dedicated BQ dataset</a:t>
            </a:r>
          </a:p>
          <a:p>
            <a:pPr marL="342900" indent="-342900" algn="l">
              <a:buAutoNum type="arabicPeriod"/>
            </a:pPr>
            <a:r>
              <a:rPr lang="pl-PL" dirty="0" err="1">
                <a:solidFill>
                  <a:srgbClr val="374151"/>
                </a:solidFill>
                <a:latin typeface="Söhne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Create and run a SQL query to store a sample of this table in a dedcated table</a:t>
            </a:r>
          </a:p>
          <a:p>
            <a:pPr marL="342900" indent="-342900" algn="l">
              <a:buAutoNum type="arabicPeriod"/>
            </a:pPr>
            <a:r>
              <a:rPr lang="pl-PL" dirty="0" err="1">
                <a:solidFill>
                  <a:srgbClr val="374151"/>
                </a:solidFill>
                <a:latin typeface="Söhne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Read this table into pandas dataframe</a:t>
            </a:r>
            <a:br>
              <a:rPr lang="pl-PL" dirty="0" err="1">
                <a:solidFill>
                  <a:srgbClr val="374151"/>
                </a:solidFill>
                <a:latin typeface="Söhne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br>
              <a:rPr lang="pl-PL" dirty="0" err="1">
                <a:solidFill>
                  <a:srgbClr val="374151"/>
                </a:solidFill>
                <a:latin typeface="Söhne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endParaRPr lang="pl-PL" dirty="0" err="1">
              <a:solidFill>
                <a:srgbClr val="374151"/>
              </a:solidFill>
              <a:latin typeface="Söhne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pPr marL="342900" indent="-342900" algn="l">
              <a:buAutoNum type="arabicPeriod"/>
            </a:pPr>
            <a:r>
              <a:rPr lang="pl-PL" dirty="0" err="1">
                <a:solidFill>
                  <a:srgbClr val="374151"/>
                </a:solidFill>
                <a:latin typeface="Söhne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Study ML Sales Forecasting modeling where this dataset is used, e.g. https://victorjacobsen.com/?p=1368</a:t>
            </a:r>
            <a:endParaRPr lang="pl-PL" dirty="0" err="1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1492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23B7C678-760F-C6AB-D6F3-1AB8B83F1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065" y="0"/>
            <a:ext cx="64618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57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5644C-4387-05FF-5E4A-BD9FC5826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ABE44029-27DD-0444-9D66-52DA0F612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Or, like that…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66D8508-446B-0A54-B56C-D57315AAA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46" y="1330751"/>
            <a:ext cx="5782710" cy="248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62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7" name="Group 2056"/>
          <p:cNvGrpSpPr/>
          <p:nvPr/>
        </p:nvGrpSpPr>
        <p:grpSpPr>
          <a:xfrm rot="5400000">
            <a:off x="4537853" y="1299219"/>
            <a:ext cx="2613356" cy="2545062"/>
            <a:chOff x="4351481" y="1434923"/>
            <a:chExt cx="3484475" cy="3393416"/>
          </a:xfrm>
        </p:grpSpPr>
        <p:sp>
          <p:nvSpPr>
            <p:cNvPr id="44" name="Block Arc 43"/>
            <p:cNvSpPr/>
            <p:nvPr/>
          </p:nvSpPr>
          <p:spPr>
            <a:xfrm rot="5610717">
              <a:off x="4351483" y="1501144"/>
              <a:ext cx="3327194" cy="3327196"/>
            </a:xfrm>
            <a:prstGeom prst="blockArc">
              <a:avLst>
                <a:gd name="adj1" fmla="val 7115127"/>
                <a:gd name="adj2" fmla="val 15728497"/>
                <a:gd name="adj3" fmla="val 2237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45" name="Block Arc 44"/>
            <p:cNvSpPr/>
            <p:nvPr/>
          </p:nvSpPr>
          <p:spPr>
            <a:xfrm rot="18942508">
              <a:off x="4354723" y="1465829"/>
              <a:ext cx="3327197" cy="3327193"/>
            </a:xfrm>
            <a:prstGeom prst="blockArc">
              <a:avLst>
                <a:gd name="adj1" fmla="val 7105488"/>
                <a:gd name="adj2" fmla="val 16566128"/>
                <a:gd name="adj3" fmla="val 2305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46" name="Block Arc 45"/>
            <p:cNvSpPr/>
            <p:nvPr/>
          </p:nvSpPr>
          <p:spPr>
            <a:xfrm rot="11010717">
              <a:off x="4351481" y="1464938"/>
              <a:ext cx="3327196" cy="3327194"/>
            </a:xfrm>
            <a:prstGeom prst="blockArc">
              <a:avLst>
                <a:gd name="adj1" fmla="val 10545816"/>
                <a:gd name="adj2" fmla="val 17712953"/>
                <a:gd name="adj3" fmla="val 2299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47" name="Isosceles Triangle 46"/>
            <p:cNvSpPr/>
            <p:nvPr/>
          </p:nvSpPr>
          <p:spPr>
            <a:xfrm rot="10800000">
              <a:off x="6770356" y="3039635"/>
              <a:ext cx="1065600" cy="6984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Isosceles Triangle 47"/>
            <p:cNvSpPr/>
            <p:nvPr/>
          </p:nvSpPr>
          <p:spPr>
            <a:xfrm rot="17752215">
              <a:off x="4596572" y="3766413"/>
              <a:ext cx="1066028" cy="69660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Isosceles Triangle 48"/>
            <p:cNvSpPr/>
            <p:nvPr/>
          </p:nvSpPr>
          <p:spPr>
            <a:xfrm rot="3093374">
              <a:off x="4879548" y="1618523"/>
              <a:ext cx="1065600" cy="6984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TextBox 49"/>
            <p:cNvSpPr txBox="1"/>
            <p:nvPr/>
          </p:nvSpPr>
          <p:spPr>
            <a:xfrm rot="16200000">
              <a:off x="7023324" y="2992391"/>
              <a:ext cx="60956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+mj-lt"/>
                </a:rPr>
                <a:t>02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 rot="12565585">
              <a:off x="4888238" y="3903823"/>
              <a:ext cx="60956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+mj-lt"/>
                </a:rPr>
                <a:t>03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 rot="19463698">
              <a:off x="5017216" y="1769428"/>
              <a:ext cx="60187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 rot="2810109">
              <a:off x="6481961" y="2062368"/>
              <a:ext cx="830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Deploy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 rot="9023406">
              <a:off x="6078674" y="4089926"/>
              <a:ext cx="91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Monitor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 rot="16200000">
              <a:off x="4185914" y="2899202"/>
              <a:ext cx="940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Develop</a:t>
              </a:r>
            </a:p>
          </p:txBody>
        </p:sp>
      </p:grp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ML World is quite similar</a:t>
            </a:r>
          </a:p>
        </p:txBody>
      </p:sp>
    </p:spTree>
    <p:extLst>
      <p:ext uri="{BB962C8B-B14F-4D97-AF65-F5344CB8AC3E}">
        <p14:creationId xmlns:p14="http://schemas.microsoft.com/office/powerpoint/2010/main" val="842869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7" name="Group 2056"/>
          <p:cNvGrpSpPr/>
          <p:nvPr/>
        </p:nvGrpSpPr>
        <p:grpSpPr>
          <a:xfrm rot="5400000">
            <a:off x="4537853" y="1299219"/>
            <a:ext cx="2613356" cy="2545062"/>
            <a:chOff x="4351481" y="1434923"/>
            <a:chExt cx="3484475" cy="3393416"/>
          </a:xfrm>
        </p:grpSpPr>
        <p:sp>
          <p:nvSpPr>
            <p:cNvPr id="44" name="Block Arc 43"/>
            <p:cNvSpPr/>
            <p:nvPr/>
          </p:nvSpPr>
          <p:spPr>
            <a:xfrm rot="5610717">
              <a:off x="4351483" y="1501144"/>
              <a:ext cx="3327194" cy="3327196"/>
            </a:xfrm>
            <a:prstGeom prst="blockArc">
              <a:avLst>
                <a:gd name="adj1" fmla="val 7115127"/>
                <a:gd name="adj2" fmla="val 15728497"/>
                <a:gd name="adj3" fmla="val 2237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45" name="Block Arc 44"/>
            <p:cNvSpPr/>
            <p:nvPr/>
          </p:nvSpPr>
          <p:spPr>
            <a:xfrm rot="18942508">
              <a:off x="4354723" y="1465829"/>
              <a:ext cx="3327197" cy="3327193"/>
            </a:xfrm>
            <a:prstGeom prst="blockArc">
              <a:avLst>
                <a:gd name="adj1" fmla="val 7105488"/>
                <a:gd name="adj2" fmla="val 16566128"/>
                <a:gd name="adj3" fmla="val 2305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46" name="Block Arc 45"/>
            <p:cNvSpPr/>
            <p:nvPr/>
          </p:nvSpPr>
          <p:spPr>
            <a:xfrm rot="11010717">
              <a:off x="4351481" y="1464938"/>
              <a:ext cx="3327196" cy="3327194"/>
            </a:xfrm>
            <a:prstGeom prst="blockArc">
              <a:avLst>
                <a:gd name="adj1" fmla="val 10545816"/>
                <a:gd name="adj2" fmla="val 17712953"/>
                <a:gd name="adj3" fmla="val 2299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47" name="Isosceles Triangle 46"/>
            <p:cNvSpPr/>
            <p:nvPr/>
          </p:nvSpPr>
          <p:spPr>
            <a:xfrm rot="10800000">
              <a:off x="6770356" y="3039635"/>
              <a:ext cx="1065600" cy="6984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Isosceles Triangle 47"/>
            <p:cNvSpPr/>
            <p:nvPr/>
          </p:nvSpPr>
          <p:spPr>
            <a:xfrm rot="17752215">
              <a:off x="4596572" y="3766413"/>
              <a:ext cx="1066028" cy="69660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Isosceles Triangle 48"/>
            <p:cNvSpPr/>
            <p:nvPr/>
          </p:nvSpPr>
          <p:spPr>
            <a:xfrm rot="3093374">
              <a:off x="4879548" y="1618523"/>
              <a:ext cx="1065600" cy="6984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TextBox 49"/>
            <p:cNvSpPr txBox="1"/>
            <p:nvPr/>
          </p:nvSpPr>
          <p:spPr>
            <a:xfrm rot="16200000">
              <a:off x="7023324" y="2992391"/>
              <a:ext cx="60956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+mj-lt"/>
                </a:rPr>
                <a:t>02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 rot="12565585">
              <a:off x="4888238" y="3903823"/>
              <a:ext cx="60956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+mj-lt"/>
                </a:rPr>
                <a:t>03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 rot="19463698">
              <a:off x="5017216" y="1769428"/>
              <a:ext cx="60187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 rot="2810109">
              <a:off x="6481961" y="2062368"/>
              <a:ext cx="830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Deploy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 rot="9023406">
              <a:off x="6078674" y="4089926"/>
              <a:ext cx="91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Monitor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 rot="16200000">
              <a:off x="4185914" y="2899202"/>
              <a:ext cx="940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Develop</a:t>
              </a:r>
            </a:p>
          </p:txBody>
        </p:sp>
      </p:grp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Each stage generates some artifact or signal</a:t>
            </a:r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1EF95309-2987-1B5D-4E98-274754DDEECF}"/>
              </a:ext>
            </a:extLst>
          </p:cNvPr>
          <p:cNvGrpSpPr/>
          <p:nvPr/>
        </p:nvGrpSpPr>
        <p:grpSpPr>
          <a:xfrm>
            <a:off x="6903446" y="1780781"/>
            <a:ext cx="1245339" cy="338554"/>
            <a:chOff x="6903446" y="1780781"/>
            <a:chExt cx="1245339" cy="338554"/>
          </a:xfrm>
        </p:grpSpPr>
        <p:sp>
          <p:nvSpPr>
            <p:cNvPr id="3" name="pole tekstowe 2">
              <a:extLst>
                <a:ext uri="{FF2B5EF4-FFF2-40B4-BE49-F238E27FC236}">
                  <a16:creationId xmlns:a16="http://schemas.microsoft.com/office/drawing/2014/main" id="{359D1573-9424-22AF-95B3-29679047C0CE}"/>
                </a:ext>
              </a:extLst>
            </p:cNvPr>
            <p:cNvSpPr txBox="1"/>
            <p:nvPr/>
          </p:nvSpPr>
          <p:spPr>
            <a:xfrm>
              <a:off x="7423907" y="1780781"/>
              <a:ext cx="724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pl-PL" sz="1600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Model</a:t>
              </a:r>
            </a:p>
          </p:txBody>
        </p:sp>
        <p:sp>
          <p:nvSpPr>
            <p:cNvPr id="4" name="Łuk 3">
              <a:extLst>
                <a:ext uri="{FF2B5EF4-FFF2-40B4-BE49-F238E27FC236}">
                  <a16:creationId xmlns:a16="http://schemas.microsoft.com/office/drawing/2014/main" id="{26CB250A-75E0-81E2-83BE-F2C56945194C}"/>
                </a:ext>
              </a:extLst>
            </p:cNvPr>
            <p:cNvSpPr/>
            <p:nvPr/>
          </p:nvSpPr>
          <p:spPr>
            <a:xfrm rot="10800000">
              <a:off x="6903446" y="1848650"/>
              <a:ext cx="972309" cy="116797"/>
            </a:xfrm>
            <a:prstGeom prst="arc">
              <a:avLst/>
            </a:prstGeom>
            <a:ln w="19050">
              <a:solidFill>
                <a:schemeClr val="accent4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l-PL" sz="1600"/>
            </a:p>
          </p:txBody>
        </p:sp>
      </p:grpSp>
      <p:grpSp>
        <p:nvGrpSpPr>
          <p:cNvPr id="6" name="Grupa 5">
            <a:extLst>
              <a:ext uri="{FF2B5EF4-FFF2-40B4-BE49-F238E27FC236}">
                <a16:creationId xmlns:a16="http://schemas.microsoft.com/office/drawing/2014/main" id="{CE6E6EB6-7A2C-6D1F-6DF9-2377646EFD7D}"/>
              </a:ext>
            </a:extLst>
          </p:cNvPr>
          <p:cNvGrpSpPr/>
          <p:nvPr/>
        </p:nvGrpSpPr>
        <p:grpSpPr>
          <a:xfrm>
            <a:off x="3501596" y="3508995"/>
            <a:ext cx="2411931" cy="915894"/>
            <a:chOff x="5869043" y="897101"/>
            <a:chExt cx="2411931" cy="915894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8833E024-FBDD-2C99-FB8E-8263BF8D7F1A}"/>
                </a:ext>
              </a:extLst>
            </p:cNvPr>
            <p:cNvSpPr txBox="1"/>
            <p:nvPr/>
          </p:nvSpPr>
          <p:spPr>
            <a:xfrm>
              <a:off x="5869043" y="1474441"/>
              <a:ext cx="21066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1600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Prediction service</a:t>
              </a:r>
            </a:p>
          </p:txBody>
        </p:sp>
        <p:sp>
          <p:nvSpPr>
            <p:cNvPr id="8" name="Łuk 7">
              <a:extLst>
                <a:ext uri="{FF2B5EF4-FFF2-40B4-BE49-F238E27FC236}">
                  <a16:creationId xmlns:a16="http://schemas.microsoft.com/office/drawing/2014/main" id="{FB4EB808-4C9C-C1E2-7CD3-8001E20A9107}"/>
                </a:ext>
              </a:extLst>
            </p:cNvPr>
            <p:cNvSpPr/>
            <p:nvPr/>
          </p:nvSpPr>
          <p:spPr>
            <a:xfrm rot="10800000" flipH="1">
              <a:off x="7187561" y="897101"/>
              <a:ext cx="1093413" cy="769379"/>
            </a:xfrm>
            <a:prstGeom prst="arc">
              <a:avLst/>
            </a:prstGeom>
            <a:ln w="19050">
              <a:solidFill>
                <a:schemeClr val="accent2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l-PL" sz="1600"/>
            </a:p>
          </p:txBody>
        </p:sp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5CB3B92F-C03B-BC6F-D47D-A95C6C32E91E}"/>
              </a:ext>
            </a:extLst>
          </p:cNvPr>
          <p:cNvGrpSpPr/>
          <p:nvPr/>
        </p:nvGrpSpPr>
        <p:grpSpPr>
          <a:xfrm>
            <a:off x="2166342" y="1285559"/>
            <a:ext cx="2578467" cy="913329"/>
            <a:chOff x="5702386" y="1503310"/>
            <a:chExt cx="2578467" cy="1173130"/>
          </a:xfrm>
        </p:grpSpPr>
        <p:sp>
          <p:nvSpPr>
            <p:cNvPr id="10" name="pole tekstowe 9">
              <a:extLst>
                <a:ext uri="{FF2B5EF4-FFF2-40B4-BE49-F238E27FC236}">
                  <a16:creationId xmlns:a16="http://schemas.microsoft.com/office/drawing/2014/main" id="{8ADAE12B-94DA-43F7-9F66-4796068987FD}"/>
                </a:ext>
              </a:extLst>
            </p:cNvPr>
            <p:cNvSpPr txBox="1"/>
            <p:nvPr/>
          </p:nvSpPr>
          <p:spPr>
            <a:xfrm>
              <a:off x="5702386" y="1503310"/>
              <a:ext cx="2106647" cy="43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l-PL" sz="1600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Retraining trigger</a:t>
              </a:r>
            </a:p>
          </p:txBody>
        </p:sp>
        <p:sp>
          <p:nvSpPr>
            <p:cNvPr id="11" name="Łuk 10">
              <a:extLst>
                <a:ext uri="{FF2B5EF4-FFF2-40B4-BE49-F238E27FC236}">
                  <a16:creationId xmlns:a16="http://schemas.microsoft.com/office/drawing/2014/main" id="{5B5AE645-FC46-F9A7-9232-CEEE1FAE6F18}"/>
                </a:ext>
              </a:extLst>
            </p:cNvPr>
            <p:cNvSpPr/>
            <p:nvPr/>
          </p:nvSpPr>
          <p:spPr>
            <a:xfrm rot="550185">
              <a:off x="7187440" y="1907061"/>
              <a:ext cx="1093413" cy="769379"/>
            </a:xfrm>
            <a:prstGeom prst="arc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l-PL" sz="1600"/>
            </a:p>
          </p:txBody>
        </p:sp>
      </p:grpSp>
    </p:spTree>
    <p:extLst>
      <p:ext uri="{BB962C8B-B14F-4D97-AF65-F5344CB8AC3E}">
        <p14:creationId xmlns:p14="http://schemas.microsoft.com/office/powerpoint/2010/main" val="224977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7" name="Group 2056"/>
          <p:cNvGrpSpPr/>
          <p:nvPr/>
        </p:nvGrpSpPr>
        <p:grpSpPr>
          <a:xfrm rot="5400000">
            <a:off x="5411015" y="1072895"/>
            <a:ext cx="1539455" cy="1480559"/>
            <a:chOff x="4351481" y="1434923"/>
            <a:chExt cx="3484475" cy="3393416"/>
          </a:xfrm>
          <a:scene3d>
            <a:camera prst="orthographicFront">
              <a:rot lat="0" lon="3600000" rev="0"/>
            </a:camera>
            <a:lightRig rig="threePt" dir="t"/>
          </a:scene3d>
        </p:grpSpPr>
        <p:sp>
          <p:nvSpPr>
            <p:cNvPr id="44" name="Block Arc 43"/>
            <p:cNvSpPr/>
            <p:nvPr/>
          </p:nvSpPr>
          <p:spPr>
            <a:xfrm rot="5610717">
              <a:off x="4351483" y="1501144"/>
              <a:ext cx="3327194" cy="3327196"/>
            </a:xfrm>
            <a:prstGeom prst="blockArc">
              <a:avLst>
                <a:gd name="adj1" fmla="val 7115127"/>
                <a:gd name="adj2" fmla="val 15728497"/>
                <a:gd name="adj3" fmla="val 2237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45" name="Block Arc 44"/>
            <p:cNvSpPr/>
            <p:nvPr/>
          </p:nvSpPr>
          <p:spPr>
            <a:xfrm rot="18942508">
              <a:off x="4354723" y="1465829"/>
              <a:ext cx="3327197" cy="3327193"/>
            </a:xfrm>
            <a:prstGeom prst="blockArc">
              <a:avLst>
                <a:gd name="adj1" fmla="val 7105488"/>
                <a:gd name="adj2" fmla="val 16566128"/>
                <a:gd name="adj3" fmla="val 2305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46" name="Block Arc 45"/>
            <p:cNvSpPr/>
            <p:nvPr/>
          </p:nvSpPr>
          <p:spPr>
            <a:xfrm rot="11010717">
              <a:off x="4351481" y="1464938"/>
              <a:ext cx="3327196" cy="3327194"/>
            </a:xfrm>
            <a:prstGeom prst="blockArc">
              <a:avLst>
                <a:gd name="adj1" fmla="val 10545816"/>
                <a:gd name="adj2" fmla="val 17712953"/>
                <a:gd name="adj3" fmla="val 2299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47" name="Isosceles Triangle 46"/>
            <p:cNvSpPr/>
            <p:nvPr/>
          </p:nvSpPr>
          <p:spPr>
            <a:xfrm rot="10800000">
              <a:off x="6770356" y="3039635"/>
              <a:ext cx="1065600" cy="6984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Isosceles Triangle 47"/>
            <p:cNvSpPr/>
            <p:nvPr/>
          </p:nvSpPr>
          <p:spPr>
            <a:xfrm rot="17752215">
              <a:off x="4596572" y="3766413"/>
              <a:ext cx="1066028" cy="69660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Isosceles Triangle 48"/>
            <p:cNvSpPr/>
            <p:nvPr/>
          </p:nvSpPr>
          <p:spPr>
            <a:xfrm rot="3093374">
              <a:off x="4879548" y="1618523"/>
              <a:ext cx="1065600" cy="6984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TextBox 49"/>
            <p:cNvSpPr txBox="1"/>
            <p:nvPr/>
          </p:nvSpPr>
          <p:spPr>
            <a:xfrm rot="16200000">
              <a:off x="7023324" y="2992391"/>
              <a:ext cx="60956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+mj-lt"/>
                </a:rPr>
                <a:t>02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 rot="12565585">
              <a:off x="4888238" y="3903823"/>
              <a:ext cx="60956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+mj-lt"/>
                </a:rPr>
                <a:t>03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 rot="19463698">
              <a:off x="5017216" y="1769428"/>
              <a:ext cx="60187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 rot="2810109">
              <a:off x="6481961" y="2062368"/>
              <a:ext cx="830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Deploy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 rot="9023406">
              <a:off x="6078674" y="4089926"/>
              <a:ext cx="91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Monitor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 rot="16200000">
              <a:off x="4185914" y="2899202"/>
              <a:ext cx="940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Develop</a:t>
              </a:r>
            </a:p>
          </p:txBody>
        </p:sp>
      </p:grp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This is a code </a:t>
            </a:r>
            <a:r>
              <a:rPr lang="pl-PL">
                <a:sym typeface="Wingdings" pitchFamily="2" charset="2"/>
              </a:rPr>
              <a:t></a:t>
            </a:r>
            <a:endParaRPr lang="pl-PL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1A406C05-C97E-243B-204D-9A7BDAF5FE2A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So, we want to treat it in a DevOps way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2DDD0444-65D0-389B-C074-4FFEAB98499D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2056">
            <a:extLst>
              <a:ext uri="{FF2B5EF4-FFF2-40B4-BE49-F238E27FC236}">
                <a16:creationId xmlns:a16="http://schemas.microsoft.com/office/drawing/2014/main" id="{B603EA2F-6478-4FFE-A1A0-606D1921A50E}"/>
              </a:ext>
            </a:extLst>
          </p:cNvPr>
          <p:cNvGrpSpPr/>
          <p:nvPr/>
        </p:nvGrpSpPr>
        <p:grpSpPr>
          <a:xfrm rot="5400000">
            <a:off x="5013585" y="2666080"/>
            <a:ext cx="2272785" cy="2185833"/>
            <a:chOff x="4351481" y="1434923"/>
            <a:chExt cx="3484475" cy="3393416"/>
          </a:xfrm>
          <a:scene3d>
            <a:camera prst="orthographicFront">
              <a:rot lat="0" lon="3600000" rev="0"/>
            </a:camera>
            <a:lightRig rig="threePt" dir="t"/>
          </a:scene3d>
        </p:grpSpPr>
        <p:sp>
          <p:nvSpPr>
            <p:cNvPr id="6" name="Block Arc 43">
              <a:extLst>
                <a:ext uri="{FF2B5EF4-FFF2-40B4-BE49-F238E27FC236}">
                  <a16:creationId xmlns:a16="http://schemas.microsoft.com/office/drawing/2014/main" id="{7407287C-FE7F-C777-7FE9-9E20B0629575}"/>
                </a:ext>
              </a:extLst>
            </p:cNvPr>
            <p:cNvSpPr/>
            <p:nvPr/>
          </p:nvSpPr>
          <p:spPr>
            <a:xfrm rot="5610717">
              <a:off x="4351483" y="1501144"/>
              <a:ext cx="3327194" cy="3327196"/>
            </a:xfrm>
            <a:prstGeom prst="blockArc">
              <a:avLst>
                <a:gd name="adj1" fmla="val 7115127"/>
                <a:gd name="adj2" fmla="val 15728497"/>
                <a:gd name="adj3" fmla="val 2237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7" name="Block Arc 44">
              <a:extLst>
                <a:ext uri="{FF2B5EF4-FFF2-40B4-BE49-F238E27FC236}">
                  <a16:creationId xmlns:a16="http://schemas.microsoft.com/office/drawing/2014/main" id="{3EF4B1C4-43F8-2D37-E084-8190EC9DCA94}"/>
                </a:ext>
              </a:extLst>
            </p:cNvPr>
            <p:cNvSpPr/>
            <p:nvPr/>
          </p:nvSpPr>
          <p:spPr>
            <a:xfrm rot="18942508">
              <a:off x="4354723" y="1465829"/>
              <a:ext cx="3327197" cy="3327193"/>
            </a:xfrm>
            <a:prstGeom prst="blockArc">
              <a:avLst>
                <a:gd name="adj1" fmla="val 7105488"/>
                <a:gd name="adj2" fmla="val 16566128"/>
                <a:gd name="adj3" fmla="val 2305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8" name="Block Arc 45">
              <a:extLst>
                <a:ext uri="{FF2B5EF4-FFF2-40B4-BE49-F238E27FC236}">
                  <a16:creationId xmlns:a16="http://schemas.microsoft.com/office/drawing/2014/main" id="{20FDEECA-0EC5-A439-0598-73E5CC6C24CB}"/>
                </a:ext>
              </a:extLst>
            </p:cNvPr>
            <p:cNvSpPr/>
            <p:nvPr/>
          </p:nvSpPr>
          <p:spPr>
            <a:xfrm rot="11010717">
              <a:off x="4351481" y="1464938"/>
              <a:ext cx="3327196" cy="3327194"/>
            </a:xfrm>
            <a:prstGeom prst="blockArc">
              <a:avLst>
                <a:gd name="adj1" fmla="val 10545816"/>
                <a:gd name="adj2" fmla="val 17712953"/>
                <a:gd name="adj3" fmla="val 2299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9" name="Isosceles Triangle 46">
              <a:extLst>
                <a:ext uri="{FF2B5EF4-FFF2-40B4-BE49-F238E27FC236}">
                  <a16:creationId xmlns:a16="http://schemas.microsoft.com/office/drawing/2014/main" id="{040CB939-C2EE-9461-2272-78BD9C2EE244}"/>
                </a:ext>
              </a:extLst>
            </p:cNvPr>
            <p:cNvSpPr/>
            <p:nvPr/>
          </p:nvSpPr>
          <p:spPr>
            <a:xfrm rot="10800000">
              <a:off x="6770356" y="3039635"/>
              <a:ext cx="1065600" cy="6984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Isosceles Triangle 47">
              <a:extLst>
                <a:ext uri="{FF2B5EF4-FFF2-40B4-BE49-F238E27FC236}">
                  <a16:creationId xmlns:a16="http://schemas.microsoft.com/office/drawing/2014/main" id="{7894C3F3-D326-B7A7-C00C-49F764A5E5FF}"/>
                </a:ext>
              </a:extLst>
            </p:cNvPr>
            <p:cNvSpPr/>
            <p:nvPr/>
          </p:nvSpPr>
          <p:spPr>
            <a:xfrm rot="17752215">
              <a:off x="4596572" y="3766413"/>
              <a:ext cx="1066028" cy="69660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Isosceles Triangle 48">
              <a:extLst>
                <a:ext uri="{FF2B5EF4-FFF2-40B4-BE49-F238E27FC236}">
                  <a16:creationId xmlns:a16="http://schemas.microsoft.com/office/drawing/2014/main" id="{2693E803-B2D3-88EC-9AE5-43B15F73F525}"/>
                </a:ext>
              </a:extLst>
            </p:cNvPr>
            <p:cNvSpPr/>
            <p:nvPr/>
          </p:nvSpPr>
          <p:spPr>
            <a:xfrm rot="3093374">
              <a:off x="4879548" y="1618523"/>
              <a:ext cx="1065600" cy="6984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TextBox 49">
              <a:extLst>
                <a:ext uri="{FF2B5EF4-FFF2-40B4-BE49-F238E27FC236}">
                  <a16:creationId xmlns:a16="http://schemas.microsoft.com/office/drawing/2014/main" id="{575CB0A0-FBD5-76C1-FBCD-B1D63F153E30}"/>
                </a:ext>
              </a:extLst>
            </p:cNvPr>
            <p:cNvSpPr txBox="1"/>
            <p:nvPr/>
          </p:nvSpPr>
          <p:spPr>
            <a:xfrm rot="16200000">
              <a:off x="7023324" y="2992391"/>
              <a:ext cx="60956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+mj-lt"/>
                </a:rPr>
                <a:t>02</a:t>
              </a:r>
            </a:p>
          </p:txBody>
        </p:sp>
        <p:sp>
          <p:nvSpPr>
            <p:cNvPr id="13" name="TextBox 50">
              <a:extLst>
                <a:ext uri="{FF2B5EF4-FFF2-40B4-BE49-F238E27FC236}">
                  <a16:creationId xmlns:a16="http://schemas.microsoft.com/office/drawing/2014/main" id="{B0E528CA-FA37-72D3-2AA0-251CE74C71C2}"/>
                </a:ext>
              </a:extLst>
            </p:cNvPr>
            <p:cNvSpPr txBox="1"/>
            <p:nvPr/>
          </p:nvSpPr>
          <p:spPr>
            <a:xfrm rot="12565585">
              <a:off x="4888238" y="3903823"/>
              <a:ext cx="60956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+mj-lt"/>
                </a:rPr>
                <a:t>03</a:t>
              </a:r>
            </a:p>
          </p:txBody>
        </p:sp>
        <p:sp>
          <p:nvSpPr>
            <p:cNvPr id="14" name="TextBox 51">
              <a:extLst>
                <a:ext uri="{FF2B5EF4-FFF2-40B4-BE49-F238E27FC236}">
                  <a16:creationId xmlns:a16="http://schemas.microsoft.com/office/drawing/2014/main" id="{B99B98C0-2F0A-3BFD-7306-3DB2E40B1995}"/>
                </a:ext>
              </a:extLst>
            </p:cNvPr>
            <p:cNvSpPr txBox="1"/>
            <p:nvPr/>
          </p:nvSpPr>
          <p:spPr>
            <a:xfrm rot="19463698">
              <a:off x="5017216" y="1769428"/>
              <a:ext cx="60187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E6E109D3-C0B0-41B4-F6B8-7A85F78A83F9}"/>
                </a:ext>
              </a:extLst>
            </p:cNvPr>
            <p:cNvSpPr txBox="1"/>
            <p:nvPr/>
          </p:nvSpPr>
          <p:spPr>
            <a:xfrm rot="2810109">
              <a:off x="6481961" y="2062368"/>
              <a:ext cx="830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Deploy</a:t>
              </a:r>
            </a:p>
          </p:txBody>
        </p:sp>
        <p:sp>
          <p:nvSpPr>
            <p:cNvPr id="16" name="TextBox 53">
              <a:extLst>
                <a:ext uri="{FF2B5EF4-FFF2-40B4-BE49-F238E27FC236}">
                  <a16:creationId xmlns:a16="http://schemas.microsoft.com/office/drawing/2014/main" id="{304E2016-8F62-B028-B497-8374C1EF1A53}"/>
                </a:ext>
              </a:extLst>
            </p:cNvPr>
            <p:cNvSpPr txBox="1"/>
            <p:nvPr/>
          </p:nvSpPr>
          <p:spPr>
            <a:xfrm rot="9023406">
              <a:off x="6078674" y="4089926"/>
              <a:ext cx="91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Monitor</a:t>
              </a:r>
            </a:p>
          </p:txBody>
        </p:sp>
        <p:sp>
          <p:nvSpPr>
            <p:cNvPr id="17" name="TextBox 54">
              <a:extLst>
                <a:ext uri="{FF2B5EF4-FFF2-40B4-BE49-F238E27FC236}">
                  <a16:creationId xmlns:a16="http://schemas.microsoft.com/office/drawing/2014/main" id="{12734906-F7B5-139C-2F3E-532DE34CEA37}"/>
                </a:ext>
              </a:extLst>
            </p:cNvPr>
            <p:cNvSpPr txBox="1"/>
            <p:nvPr/>
          </p:nvSpPr>
          <p:spPr>
            <a:xfrm rot="16200000">
              <a:off x="4185914" y="2899202"/>
              <a:ext cx="940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Develop</a:t>
              </a:r>
            </a:p>
          </p:txBody>
        </p:sp>
      </p:grp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B60A4ED9-098B-D000-BA20-B7AFBC83CEFA}"/>
              </a:ext>
            </a:extLst>
          </p:cNvPr>
          <p:cNvCxnSpPr/>
          <p:nvPr/>
        </p:nvCxnSpPr>
        <p:spPr>
          <a:xfrm>
            <a:off x="4129873" y="2559000"/>
            <a:ext cx="424542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rostokąt 19">
            <a:extLst>
              <a:ext uri="{FF2B5EF4-FFF2-40B4-BE49-F238E27FC236}">
                <a16:creationId xmlns:a16="http://schemas.microsoft.com/office/drawing/2014/main" id="{46FE8DFC-8C04-918D-8A3B-0F22FC668A1D}"/>
              </a:ext>
            </a:extLst>
          </p:cNvPr>
          <p:cNvSpPr/>
          <p:nvPr/>
        </p:nvSpPr>
        <p:spPr>
          <a:xfrm>
            <a:off x="4129871" y="650369"/>
            <a:ext cx="4245429" cy="184724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6002F2C7-A131-8857-7407-2FB407ECAE2A}"/>
              </a:ext>
            </a:extLst>
          </p:cNvPr>
          <p:cNvSpPr/>
          <p:nvPr/>
        </p:nvSpPr>
        <p:spPr>
          <a:xfrm>
            <a:off x="4129872" y="2611510"/>
            <a:ext cx="4245429" cy="1942496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D27B18E7-069D-A607-883D-4068C2C2DC08}"/>
              </a:ext>
            </a:extLst>
          </p:cNvPr>
          <p:cNvSpPr/>
          <p:nvPr/>
        </p:nvSpPr>
        <p:spPr>
          <a:xfrm>
            <a:off x="4143580" y="655236"/>
            <a:ext cx="2298668" cy="330132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 sz="1200">
                <a:solidFill>
                  <a:schemeClr val="tx1"/>
                </a:solidFill>
              </a:rPr>
              <a:t>experimentation/dev/test</a:t>
            </a:r>
          </a:p>
        </p:txBody>
      </p:sp>
      <p:sp>
        <p:nvSpPr>
          <p:cNvPr id="23" name="Prostokąt 22">
            <a:extLst>
              <a:ext uri="{FF2B5EF4-FFF2-40B4-BE49-F238E27FC236}">
                <a16:creationId xmlns:a16="http://schemas.microsoft.com/office/drawing/2014/main" id="{24BE10B3-817E-0AB4-8D8F-594C8CC24C9F}"/>
              </a:ext>
            </a:extLst>
          </p:cNvPr>
          <p:cNvSpPr/>
          <p:nvPr/>
        </p:nvSpPr>
        <p:spPr>
          <a:xfrm>
            <a:off x="4143580" y="2603819"/>
            <a:ext cx="2298668" cy="330132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 sz="1200">
                <a:solidFill>
                  <a:schemeClr val="tx1"/>
                </a:solidFill>
              </a:rPr>
              <a:t>staging/preprod/prod</a:t>
            </a:r>
          </a:p>
        </p:txBody>
      </p:sp>
      <p:cxnSp>
        <p:nvCxnSpPr>
          <p:cNvPr id="25" name="Łącznik prosty ze strzałką 24">
            <a:extLst>
              <a:ext uri="{FF2B5EF4-FFF2-40B4-BE49-F238E27FC236}">
                <a16:creationId xmlns:a16="http://schemas.microsoft.com/office/drawing/2014/main" id="{AD86A9FF-E529-7FF9-40AF-D8450799999B}"/>
              </a:ext>
            </a:extLst>
          </p:cNvPr>
          <p:cNvCxnSpPr/>
          <p:nvPr/>
        </p:nvCxnSpPr>
        <p:spPr>
          <a:xfrm>
            <a:off x="6220880" y="2249751"/>
            <a:ext cx="0" cy="75144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212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20000"/>
            <a:lumOff val="80000"/>
            <a:alpha val="49818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b="1" dirty="0" err="1" smtClean="0">
            <a:latin typeface="Helvetica Neue Condensed" panose="02000503000000020004" pitchFamily="2" charset="0"/>
            <a:ea typeface="Helvetica Neue Condensed" panose="02000503000000020004" pitchFamily="2" charset="0"/>
            <a:cs typeface="Helvetica Neue Condensed" panose="0200050300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1D32CEBE-463C-B745-853E-74B7DA8C9437}" vid="{47B320BF-CE22-D04F-ABA0-9D2F8211922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c5e5fe8-7bbe-4d7a-9019-0d59e96e7ac6" xsi:nil="true"/>
    <lcf76f155ced4ddcb4097134ff3c332f xmlns="6b750b55-dfa5-499b-b8da-89311785d0e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EE6013740E8B4FA4A0B74ACF21CA07" ma:contentTypeVersion="10" ma:contentTypeDescription="Create a new document." ma:contentTypeScope="" ma:versionID="f69e595a52d37f6c3589f10fd23d40f5">
  <xsd:schema xmlns:xsd="http://www.w3.org/2001/XMLSchema" xmlns:xs="http://www.w3.org/2001/XMLSchema" xmlns:p="http://schemas.microsoft.com/office/2006/metadata/properties" xmlns:ns2="6b750b55-dfa5-499b-b8da-89311785d0e6" xmlns:ns3="1c5e5fe8-7bbe-4d7a-9019-0d59e96e7ac6" targetNamespace="http://schemas.microsoft.com/office/2006/metadata/properties" ma:root="true" ma:fieldsID="7b6732c633cde34e520f837b84df9f87" ns2:_="" ns3:_="">
    <xsd:import namespace="6b750b55-dfa5-499b-b8da-89311785d0e6"/>
    <xsd:import namespace="1c5e5fe8-7bbe-4d7a-9019-0d59e96e7ac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50b55-dfa5-499b-b8da-89311785d0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6acc8a4f-7760-4777-b4cb-e58fd8606a5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5e5fe8-7bbe-4d7a-9019-0d59e96e7ac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7fd0d74-201d-478e-8ce8-1a7e2ff02000}" ma:internalName="TaxCatchAll" ma:showField="CatchAllData" ma:web="1c5e5fe8-7bbe-4d7a-9019-0d59e96e7ac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62A08B-C326-4621-9FC7-B7BFA921F81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B107DF-E371-4973-8CE7-09BB43D9EFEB}">
  <ds:schemaRefs>
    <ds:schemaRef ds:uri="http://schemas.microsoft.com/office/2006/metadata/properties"/>
    <ds:schemaRef ds:uri="http://schemas.microsoft.com/office/infopath/2007/PartnerControls"/>
    <ds:schemaRef ds:uri="1c5e5fe8-7bbe-4d7a-9019-0d59e96e7ac6"/>
    <ds:schemaRef ds:uri="6b750b55-dfa5-499b-b8da-89311785d0e6"/>
  </ds:schemaRefs>
</ds:datastoreItem>
</file>

<file path=customXml/itemProps3.xml><?xml version="1.0" encoding="utf-8"?>
<ds:datastoreItem xmlns:ds="http://schemas.openxmlformats.org/officeDocument/2006/customXml" ds:itemID="{04D9EADE-EEE0-4DE8-A57E-FC603AEAFC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750b55-dfa5-499b-b8da-89311785d0e6"/>
    <ds:schemaRef ds:uri="1c5e5fe8-7bbe-4d7a-9019-0d59e96e7a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1526</TotalTime>
  <Words>1050</Words>
  <Application>Microsoft Macintosh PowerPoint</Application>
  <PresentationFormat>Pokaz na ekranie (16:9)</PresentationFormat>
  <Paragraphs>329</Paragraphs>
  <Slides>52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52</vt:i4>
      </vt:variant>
    </vt:vector>
  </HeadingPairs>
  <TitlesOfParts>
    <vt:vector size="60" baseType="lpstr">
      <vt:lpstr>Arial</vt:lpstr>
      <vt:lpstr>Calibri</vt:lpstr>
      <vt:lpstr>Franklin Gothic Book</vt:lpstr>
      <vt:lpstr>Helvetica Neue Condensed</vt:lpstr>
      <vt:lpstr>Roboto Black</vt:lpstr>
      <vt:lpstr>Söhne</vt:lpstr>
      <vt:lpstr>Wingdings</vt:lpstr>
      <vt:lpstr>Default Theme</vt:lpstr>
      <vt:lpstr>ML Model Lifecycle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Dive In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Dive In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Szablony PPT 2022</dc:title>
  <dc:creator>Wodecki Andrzej</dc:creator>
  <cp:lastModifiedBy>Andrzej Wodecki</cp:lastModifiedBy>
  <cp:revision>201</cp:revision>
  <dcterms:created xsi:type="dcterms:W3CDTF">2022-09-22T14:05:16Z</dcterms:created>
  <dcterms:modified xsi:type="dcterms:W3CDTF">2024-11-08T10:48:21Z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0x010100D3EE6013740E8B4FA4A0B74ACF21CA07</vt:lpwstr>
  </property>
</Properties>
</file>